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oftuni.org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:notes"/>
          <p:cNvSpPr txBox="1"/>
          <p:nvPr>
            <p:ph idx="12" type="sldNum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1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p12:notes"/>
          <p:cNvSpPr txBox="1"/>
          <p:nvPr>
            <p:ph idx="12" type="sldNum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p13:notes"/>
          <p:cNvSpPr txBox="1"/>
          <p:nvPr>
            <p:ph idx="12" type="sldNum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5" name="Google Shape;705;p15:notes"/>
          <p:cNvSpPr txBox="1"/>
          <p:nvPr>
            <p:ph idx="12" type="sldNum"/>
          </p:nvPr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:notes"/>
          <p:cNvSpPr/>
          <p:nvPr>
            <p:ph idx="2" type="sldImg"/>
          </p:nvPr>
        </p:nvSpPr>
        <p:spPr>
          <a:xfrm>
            <a:off x="379413" y="685800"/>
            <a:ext cx="609758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p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:notes"/>
          <p:cNvSpPr txBox="1"/>
          <p:nvPr>
            <p:ph idx="11" type="ftr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http://softuni.org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Attribution-NonCommercial-ShareAlike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:notes"/>
          <p:cNvSpPr txBox="1"/>
          <p:nvPr>
            <p:ph idx="12" type="sldNum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2" name="Google Shape;762;p23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3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6" name="Google Shape;776;p24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4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p25:notes"/>
          <p:cNvSpPr txBox="1"/>
          <p:nvPr/>
        </p:nvSpPr>
        <p:spPr>
          <a:xfrm>
            <a:off x="6488999" y="884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5:notes"/>
          <p:cNvSpPr txBox="1"/>
          <p:nvPr>
            <p:ph idx="11" type="ftr"/>
          </p:nvPr>
        </p:nvSpPr>
        <p:spPr>
          <a:xfrm>
            <a:off x="-1" y="8847000"/>
            <a:ext cx="6488999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p26:notes"/>
          <p:cNvSpPr txBox="1"/>
          <p:nvPr/>
        </p:nvSpPr>
        <p:spPr>
          <a:xfrm>
            <a:off x="6488999" y="884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6:notes"/>
          <p:cNvSpPr txBox="1"/>
          <p:nvPr>
            <p:ph idx="11" type="ftr"/>
          </p:nvPr>
        </p:nvSpPr>
        <p:spPr>
          <a:xfrm>
            <a:off x="-1" y="8847000"/>
            <a:ext cx="6488999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7" name="Google Shape;827;p27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7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p28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8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–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p3:notes"/>
          <p:cNvSpPr txBox="1"/>
          <p:nvPr/>
        </p:nvSpPr>
        <p:spPr>
          <a:xfrm>
            <a:off x="6488999" y="884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:notes"/>
          <p:cNvSpPr txBox="1"/>
          <p:nvPr>
            <p:ph idx="11" type="ftr"/>
          </p:nvPr>
        </p:nvSpPr>
        <p:spPr>
          <a:xfrm>
            <a:off x="-1" y="8847000"/>
            <a:ext cx="6489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SoftUni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hyperlink" Target="https://softuni.org/" TargetMode="External"/><Relationship Id="rId5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5.xml.rels><?xml version="1.0" encoding="UTF-8" standalone="yes"?><Relationships xmlns="http://schemas.openxmlformats.org/package/2006/relationships"><Relationship Id="rId11" Type="http://schemas.openxmlformats.org/officeDocument/2006/relationships/hyperlink" Target="http://www.introprogramming.info/" TargetMode="External"/><Relationship Id="rId10" Type="http://schemas.openxmlformats.org/officeDocument/2006/relationships/hyperlink" Target="http://www.youtube.com/SoftwareUniversity" TargetMode="External"/><Relationship Id="rId13" Type="http://schemas.openxmlformats.org/officeDocument/2006/relationships/image" Target="../media/image22.png"/><Relationship Id="rId1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5" Type="http://schemas.openxmlformats.org/officeDocument/2006/relationships/hyperlink" Target="http://www.nakov.com/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judge.softuni.bg/" TargetMode="External"/><Relationship Id="rId8" Type="http://schemas.openxmlformats.org/officeDocument/2006/relationships/hyperlink" Target="https://www.facebook.com/SoftwareUniversity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hyperlink" Target="https://softuni.org/" TargetMode="External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about.softuni.bg/" TargetMode="External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forum.softuni.bg/" TargetMode="External"/><Relationship Id="rId3" Type="http://schemas.openxmlformats.org/officeDocument/2006/relationships/image" Target="../media/image32.png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hyperlink" Target="https://softuni.org/" TargetMode="External"/><Relationship Id="rId7" Type="http://schemas.openxmlformats.org/officeDocument/2006/relationships/image" Target="../media/image39.png"/><Relationship Id="rId8" Type="http://schemas.openxmlformats.org/officeDocument/2006/relationships/hyperlink" Target="https://softuni.bg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hyperlink" Target="https://softuni.org/" TargetMode="External"/><Relationship Id="rId5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Layouts/_rels/slideLayout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about.softuni.bg/" TargetMode="External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forum.softuni.bg/" TargetMode="External"/><Relationship Id="rId3" Type="http://schemas.openxmlformats.org/officeDocument/2006/relationships/image" Target="../media/image32.png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hyperlink" Target="https://softuni.org/" TargetMode="External"/><Relationship Id="rId7" Type="http://schemas.openxmlformats.org/officeDocument/2006/relationships/image" Target="../media/image39.png"/><Relationship Id="rId8" Type="http://schemas.openxmlformats.org/officeDocument/2006/relationships/hyperlink" Target="https://softuni.bg/" TargetMode="Externa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about.softuni.bg/" TargetMode="Externa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forum.softuni.bg/" TargetMode="External"/><Relationship Id="rId3" Type="http://schemas.openxmlformats.org/officeDocument/2006/relationships/image" Target="../media/image17.png"/><Relationship Id="rId4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18.png"/><Relationship Id="rId9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hyperlink" Target="https://softuni.org/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softuni.bg/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6702676"/>
            <a:ext cx="12195301" cy="1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logo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4460" y="5184000"/>
            <a:ext cx="3751540" cy="12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Uni mascot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19" name="Google Shape;19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944" y="5918567"/>
            <a:ext cx="1830305" cy="62815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3" type="body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4" type="body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"/>
          <p:cNvSpPr/>
          <p:nvPr>
            <p:ph idx="5" type="pic"/>
          </p:nvPr>
        </p:nvSpPr>
        <p:spPr>
          <a:xfrm>
            <a:off x="553082" y="2740913"/>
            <a:ext cx="4642800" cy="19365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2"/>
          <p:cNvSpPr txBox="1"/>
          <p:nvPr>
            <p:ph idx="6" type="subTitle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1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1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1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37" name="Google Shape;137;p11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2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43" name="Google Shape;143;p12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3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55" name="Google Shape;155;p14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5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5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 1">
  <p:cSld name="Questions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" type="body"/>
          </p:nvPr>
        </p:nvSpPr>
        <p:spPr>
          <a:xfrm>
            <a:off x="1529783" y="6400801"/>
            <a:ext cx="10485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F2B254"/>
              </a:buClr>
              <a:buSzPts val="1400"/>
              <a:buFont typeface="Noto Sans Symbols"/>
              <a:buNone/>
              <a:defRPr b="0" i="0" sz="18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188864" y="40341"/>
            <a:ext cx="95799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/>
        </p:txBody>
      </p:sp>
      <p:sp>
        <p:nvSpPr>
          <p:cNvPr id="165" name="Google Shape;165;p16">
            <a:hlinkClick r:id="rId3"/>
          </p:cNvPr>
          <p:cNvSpPr txBox="1"/>
          <p:nvPr/>
        </p:nvSpPr>
        <p:spPr>
          <a:xfrm rot="323359">
            <a:off x="10069020" y="2253565"/>
            <a:ext cx="303441" cy="400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6">
            <a:hlinkClick r:id="rId4"/>
          </p:cNvPr>
          <p:cNvSpPr txBox="1"/>
          <p:nvPr/>
        </p:nvSpPr>
        <p:spPr>
          <a:xfrm rot="-968402">
            <a:off x="7570142" y="4341283"/>
            <a:ext cx="303253" cy="400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6">
            <a:hlinkClick r:id="rId5"/>
          </p:cNvPr>
          <p:cNvSpPr txBox="1"/>
          <p:nvPr/>
        </p:nvSpPr>
        <p:spPr>
          <a:xfrm>
            <a:off x="11503157" y="4679637"/>
            <a:ext cx="25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6">
            <a:hlinkClick r:id="rId6"/>
          </p:cNvPr>
          <p:cNvSpPr txBox="1"/>
          <p:nvPr/>
        </p:nvSpPr>
        <p:spPr>
          <a:xfrm rot="-622764">
            <a:off x="6095991" y="6109315"/>
            <a:ext cx="268087" cy="308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67"/>
              <a:buFont typeface="Calibri"/>
              <a:buNone/>
            </a:pPr>
            <a:r>
              <a:rPr b="0" i="0" lang="en-US" sz="1467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>
            <a:hlinkClick r:id="rId7"/>
          </p:cNvPr>
          <p:cNvSpPr txBox="1"/>
          <p:nvPr/>
        </p:nvSpPr>
        <p:spPr>
          <a:xfrm rot="567739">
            <a:off x="9158464" y="4032682"/>
            <a:ext cx="291973" cy="368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867"/>
              <a:buFont typeface="Calibri"/>
              <a:buNone/>
            </a:pPr>
            <a:r>
              <a:rPr b="1" i="0" lang="en-US" sz="1867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">
            <a:hlinkClick r:id="rId8"/>
          </p:cNvPr>
          <p:cNvSpPr txBox="1"/>
          <p:nvPr/>
        </p:nvSpPr>
        <p:spPr>
          <a:xfrm rot="223815">
            <a:off x="7049069" y="2560310"/>
            <a:ext cx="327394" cy="46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6">
            <a:hlinkClick r:id="rId9"/>
          </p:cNvPr>
          <p:cNvSpPr txBox="1"/>
          <p:nvPr/>
        </p:nvSpPr>
        <p:spPr>
          <a:xfrm rot="-622764">
            <a:off x="11757624" y="2321028"/>
            <a:ext cx="268087" cy="308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67"/>
              <a:buFont typeface="Calibri"/>
              <a:buNone/>
            </a:pPr>
            <a:r>
              <a:rPr b="0" i="0" lang="en-US" sz="1467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>
            <a:hlinkClick r:id="rId10"/>
          </p:cNvPr>
          <p:cNvSpPr txBox="1"/>
          <p:nvPr/>
        </p:nvSpPr>
        <p:spPr>
          <a:xfrm rot="556438">
            <a:off x="11777679" y="3447699"/>
            <a:ext cx="255034" cy="276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>
            <a:hlinkClick r:id="rId11"/>
          </p:cNvPr>
          <p:cNvSpPr txBox="1"/>
          <p:nvPr/>
        </p:nvSpPr>
        <p:spPr>
          <a:xfrm rot="572168">
            <a:off x="11139533" y="5625922"/>
            <a:ext cx="268003" cy="307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3A14"/>
              </a:buClr>
              <a:buSzPts val="1467"/>
              <a:buFont typeface="Calibri"/>
              <a:buNone/>
            </a:pPr>
            <a:r>
              <a:rPr b="0" i="0" lang="en-US" sz="1467" u="none" cap="none" strike="noStrike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6"/>
          <p:cNvSpPr/>
          <p:nvPr/>
        </p:nvSpPr>
        <p:spPr>
          <a:xfrm rot="-650276">
            <a:off x="2719251" y="3305961"/>
            <a:ext cx="4542321" cy="948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3500"/>
              <a:buFont typeface="Noto Sans Symbols"/>
              <a:buNone/>
            </a:pPr>
            <a:r>
              <a:rPr b="1" i="0" lang="en-US" sz="6667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666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85666" y="319859"/>
            <a:ext cx="2212116" cy="55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32286">
            <a:off x="504335" y="2018007"/>
            <a:ext cx="2849278" cy="330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oftUni mascot with laptop" id="180" name="Google Shape;18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9516001" y="3408496"/>
            <a:ext cx="2251056" cy="30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196766" y="1371604"/>
            <a:ext cx="9049200" cy="5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572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  <a:defRPr sz="3600">
                <a:solidFill>
                  <a:schemeClr val="dk1"/>
                </a:solidFill>
              </a:defRPr>
            </a:lvl1pPr>
            <a:lvl2pPr indent="-4445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▪"/>
              <a:defRPr sz="3400"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18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83" name="Google Shape;1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Slide">
  <p:cSld name="Section Title Slid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615109" y="5585916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0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Font typeface="Calibri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>
  <p:cSld name="Comparison Slide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 txBox="1"/>
          <p:nvPr>
            <p:ph idx="12" type="sldNum"/>
          </p:nvPr>
        </p:nvSpPr>
        <p:spPr>
          <a:xfrm>
            <a:off x="11753030" y="6462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93" name="Google Shape;19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6456000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2" type="body"/>
          </p:nvPr>
        </p:nvSpPr>
        <p:spPr>
          <a:xfrm>
            <a:off x="190402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0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190402" y="1196125"/>
            <a:ext cx="11818200" cy="55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621234" y="1931154"/>
            <a:ext cx="10949400" cy="1362900"/>
          </a:xfrm>
          <a:prstGeom prst="rect">
            <a:avLst/>
          </a:prstGeom>
          <a:solidFill>
            <a:srgbClr val="ACB4C3">
              <a:alpha val="13725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2" type="body"/>
          </p:nvPr>
        </p:nvSpPr>
        <p:spPr>
          <a:xfrm>
            <a:off x="190501" y="1196126"/>
            <a:ext cx="11811000" cy="5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1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04" name="Google Shape;20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0" y="0"/>
            <a:ext cx="42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585176" y="1121143"/>
            <a:ext cx="11410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585176" y="100750"/>
            <a:ext cx="11410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1" name="Google Shape;211;p22"/>
          <p:cNvGrpSpPr/>
          <p:nvPr/>
        </p:nvGrpSpPr>
        <p:grpSpPr>
          <a:xfrm>
            <a:off x="108501" y="5591665"/>
            <a:ext cx="641703" cy="1016867"/>
            <a:chOff x="3928039" y="1792355"/>
            <a:chExt cx="1830300" cy="2900361"/>
          </a:xfrm>
        </p:grpSpPr>
        <p:grpSp>
          <p:nvGrpSpPr>
            <p:cNvPr id="212" name="Google Shape;212;p22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213" name="Google Shape;213;p22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2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p22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0" name="Google Shape;220;p22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22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2" name="Google Shape;222;p22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223" name="Google Shape;223;p22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22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25" name="Google Shape;225;p22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" name="Google Shape;226;p22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7" name="Google Shape;227;p22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228" name="Google Shape;228;p22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22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idx="12" type="sldNum"/>
          </p:nvPr>
        </p:nvSpPr>
        <p:spPr>
          <a:xfrm>
            <a:off x="11753030" y="6444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23"/>
          <p:cNvSpPr txBox="1"/>
          <p:nvPr>
            <p:ph idx="1" type="body"/>
          </p:nvPr>
        </p:nvSpPr>
        <p:spPr>
          <a:xfrm>
            <a:off x="4569002" y="1353866"/>
            <a:ext cx="74262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3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</p:sp>
      <p:sp>
        <p:nvSpPr>
          <p:cNvPr id="234" name="Google Shape;234;p23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38" name="Google Shape;23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 1">
  <p:cSld name="Presentation 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ctrTitle"/>
          </p:nvPr>
        </p:nvSpPr>
        <p:spPr>
          <a:xfrm>
            <a:off x="4367551" y="314301"/>
            <a:ext cx="73845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4100"/>
              <a:buFont typeface="Calibri"/>
              <a:buNone/>
              <a:defRPr b="1" i="0" sz="5467" u="none" cap="none" strike="noStrik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/>
        </p:txBody>
      </p:sp>
      <p:sp>
        <p:nvSpPr>
          <p:cNvPr id="242" name="Google Shape;242;p24"/>
          <p:cNvSpPr txBox="1"/>
          <p:nvPr>
            <p:ph idx="1" type="subTitle"/>
          </p:nvPr>
        </p:nvSpPr>
        <p:spPr>
          <a:xfrm>
            <a:off x="4367551" y="2346299"/>
            <a:ext cx="73845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None/>
              <a:defRPr b="0" i="0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None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None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2" type="body"/>
          </p:nvPr>
        </p:nvSpPr>
        <p:spPr>
          <a:xfrm>
            <a:off x="760611" y="4164083"/>
            <a:ext cx="3188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100"/>
              <a:buFont typeface="Noto Sans Symbols"/>
              <a:buNone/>
              <a:defRPr b="1" i="0" sz="2800" u="none" cap="none" strike="noStrik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24"/>
          <p:cNvSpPr/>
          <p:nvPr>
            <p:ph idx="3" type="pic"/>
          </p:nvPr>
        </p:nvSpPr>
        <p:spPr>
          <a:xfrm>
            <a:off x="4367551" y="4191000"/>
            <a:ext cx="7384500" cy="19053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4"/>
          <p:cNvSpPr txBox="1"/>
          <p:nvPr>
            <p:ph idx="4" type="body"/>
          </p:nvPr>
        </p:nvSpPr>
        <p:spPr>
          <a:xfrm>
            <a:off x="760611" y="4633983"/>
            <a:ext cx="3188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700"/>
              <a:buFont typeface="Noto Sans Symbols"/>
              <a:buNone/>
              <a:defRPr b="1" i="0" sz="2267" u="none" cap="none" strike="noStrik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24"/>
          <p:cNvSpPr txBox="1"/>
          <p:nvPr>
            <p:ph idx="5" type="body"/>
          </p:nvPr>
        </p:nvSpPr>
        <p:spPr>
          <a:xfrm>
            <a:off x="760611" y="5011671"/>
            <a:ext cx="3188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500"/>
              <a:buFont typeface="Noto Sans Symbols"/>
              <a:buNone/>
              <a:defRPr b="1" i="0" sz="2000" u="none" cap="none" strike="noStrike">
                <a:solidFill>
                  <a:srgbClr val="FAE4B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6" type="body"/>
          </p:nvPr>
        </p:nvSpPr>
        <p:spPr>
          <a:xfrm>
            <a:off x="760611" y="5394605"/>
            <a:ext cx="318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400"/>
              <a:buFont typeface="Noto Sans Symbols"/>
              <a:buNone/>
              <a:defRPr b="1" i="0" sz="1867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7" type="body"/>
          </p:nvPr>
        </p:nvSpPr>
        <p:spPr>
          <a:xfrm>
            <a:off x="760611" y="5735767"/>
            <a:ext cx="3188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1200"/>
              <a:buFont typeface="Noto Sans Symbols"/>
              <a:buNone/>
              <a:defRPr b="1" i="0" sz="1600" u="none" cap="none" strike="noStrik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▪"/>
              <a:defRPr b="0" i="0" sz="30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6550" lvl="3" marL="18288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D9411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lnSpc>
                <a:spcPct val="105000"/>
              </a:lnSpc>
              <a:spcBef>
                <a:spcPts val="667"/>
              </a:spcBef>
              <a:spcAft>
                <a:spcPts val="0"/>
              </a:spcAft>
              <a:buClr>
                <a:srgbClr val="E28D10"/>
              </a:buClr>
              <a:buSzPts val="1600"/>
              <a:buFont typeface="Noto Sans Symbols"/>
              <a:buChar char="▪"/>
              <a:defRPr b="0" i="0" sz="266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26"/>
          <p:cNvSpPr txBox="1"/>
          <p:nvPr>
            <p:ph idx="1" type="body"/>
          </p:nvPr>
        </p:nvSpPr>
        <p:spPr>
          <a:xfrm>
            <a:off x="190402" y="1196125"/>
            <a:ext cx="11818200" cy="55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26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57" name="Google Shape;25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Slide">
  <p:cSld name="Section Title Slid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7"/>
          <p:cNvSpPr txBox="1"/>
          <p:nvPr>
            <p:ph idx="1" type="subTitle"/>
          </p:nvPr>
        </p:nvSpPr>
        <p:spPr>
          <a:xfrm>
            <a:off x="615109" y="5585916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0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27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Font typeface="Calibri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/>
          <p:nvPr/>
        </p:nvSpPr>
        <p:spPr>
          <a:xfrm>
            <a:off x="0" y="6702676"/>
            <a:ext cx="12195301" cy="1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logo" id="265" name="Google Shape;2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4460" y="5184000"/>
            <a:ext cx="3751540" cy="12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28"/>
          <p:cNvSpPr txBox="1"/>
          <p:nvPr>
            <p:ph idx="2" type="body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Uni mascot" id="268" name="Google Shape;2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269" name="Google Shape;269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944" y="5918567"/>
            <a:ext cx="1830305" cy="62815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/>
          <p:nvPr>
            <p:ph idx="3" type="body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28"/>
          <p:cNvSpPr txBox="1"/>
          <p:nvPr>
            <p:ph idx="4" type="body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28"/>
          <p:cNvSpPr/>
          <p:nvPr>
            <p:ph idx="5" type="pic"/>
          </p:nvPr>
        </p:nvSpPr>
        <p:spPr>
          <a:xfrm>
            <a:off x="553082" y="2740913"/>
            <a:ext cx="4642800" cy="19365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28"/>
          <p:cNvSpPr txBox="1"/>
          <p:nvPr>
            <p:ph idx="6" type="subTitle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28"/>
          <p:cNvSpPr txBox="1"/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oftUni mascot with laptop" id="277" name="Google Shape;27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9516001" y="3408496"/>
            <a:ext cx="2251056" cy="30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196766" y="1371604"/>
            <a:ext cx="9049200" cy="5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572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  <a:defRPr sz="3600">
                <a:solidFill>
                  <a:schemeClr val="dk1"/>
                </a:solidFill>
              </a:defRPr>
            </a:lvl1pPr>
            <a:lvl2pPr indent="-4445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▪"/>
              <a:defRPr sz="3400"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29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280" name="Google Shape;2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Example">
  <p:cSld name="Important Exampl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286" name="Google Shape;28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8" name="Google Shape;288;p30"/>
          <p:cNvGrpSpPr/>
          <p:nvPr/>
        </p:nvGrpSpPr>
        <p:grpSpPr>
          <a:xfrm>
            <a:off x="392876" y="3429031"/>
            <a:ext cx="1522077" cy="2411940"/>
            <a:chOff x="3928039" y="1792355"/>
            <a:chExt cx="1830300" cy="2900361"/>
          </a:xfrm>
        </p:grpSpPr>
        <p:grpSp>
          <p:nvGrpSpPr>
            <p:cNvPr id="289" name="Google Shape;289;p30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290" name="Google Shape;290;p30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5" name="Google Shape;295;p30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01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7" name="Google Shape;297;p30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30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99" name="Google Shape;299;p30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00" name="Google Shape;300;p30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30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02" name="Google Shape;302;p30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3" name="Google Shape;303;p30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" name="Google Shape;304;p30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05" name="Google Shape;305;p30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30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1"/>
          <p:cNvSpPr txBox="1"/>
          <p:nvPr>
            <p:ph idx="1" type="body"/>
          </p:nvPr>
        </p:nvSpPr>
        <p:spPr>
          <a:xfrm>
            <a:off x="1866000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311" name="Google Shape;3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3" name="Google Shape;313;p31"/>
          <p:cNvGrpSpPr/>
          <p:nvPr/>
        </p:nvGrpSpPr>
        <p:grpSpPr>
          <a:xfrm>
            <a:off x="185187" y="1868225"/>
            <a:ext cx="1937556" cy="3070322"/>
            <a:chOff x="3928039" y="1792355"/>
            <a:chExt cx="1830300" cy="2900361"/>
          </a:xfrm>
        </p:grpSpPr>
        <p:grpSp>
          <p:nvGrpSpPr>
            <p:cNvPr id="314" name="Google Shape;314;p31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315" name="Google Shape;315;p31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0" name="Google Shape;320;p31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01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2" name="Google Shape;322;p31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3" name="Google Shape;323;p31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24" name="Google Shape;324;p31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25" name="Google Shape;325;p31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31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27" name="Google Shape;327;p31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8" name="Google Shape;328;p31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31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30" name="Google Shape;330;p31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31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332" name="Google Shape;332;p31"/>
          <p:cNvCxnSpPr>
            <a:stCxn id="316" idx="2"/>
          </p:cNvCxnSpPr>
          <p:nvPr/>
        </p:nvCxnSpPr>
        <p:spPr>
          <a:xfrm rot="10800000">
            <a:off x="673739" y="4203953"/>
            <a:ext cx="955200" cy="0"/>
          </a:xfrm>
          <a:prstGeom prst="straightConnector1">
            <a:avLst/>
          </a:prstGeom>
          <a:solidFill>
            <a:srgbClr val="464646"/>
          </a:solidFill>
          <a:ln cap="flat" cmpd="sng" w="38100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Example">
  <p:cSld name="Important Examp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392876" y="3429031"/>
            <a:ext cx="1522077" cy="2411940"/>
            <a:chOff x="3928039" y="1792355"/>
            <a:chExt cx="1830300" cy="2900361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39" name="Google Shape;39;p4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44;p4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" name="Google Shape;46;p4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4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8" name="Google Shape;48;p4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9" name="Google Shape;49;p4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4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51" name="Google Shape;51;p4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" name="Google Shape;52;p4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53;p4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54" name="Google Shape;54;p4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4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>
  <p:cSld name="Comparison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2"/>
          <p:cNvSpPr txBox="1"/>
          <p:nvPr>
            <p:ph idx="12" type="sldNum"/>
          </p:nvPr>
        </p:nvSpPr>
        <p:spPr>
          <a:xfrm>
            <a:off x="11753030" y="6462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337" name="Google Shape;33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/>
          <p:nvPr>
            <p:ph idx="1" type="body"/>
          </p:nvPr>
        </p:nvSpPr>
        <p:spPr>
          <a:xfrm>
            <a:off x="6456000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32"/>
          <p:cNvSpPr txBox="1"/>
          <p:nvPr>
            <p:ph idx="2" type="body"/>
          </p:nvPr>
        </p:nvSpPr>
        <p:spPr>
          <a:xfrm>
            <a:off x="190402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32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341" name="Google Shape;3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solidFill>
          <a:schemeClr val="lt2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0" y="6371332"/>
            <a:ext cx="12195301" cy="4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111000" y="6454758"/>
            <a:ext cx="11970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https://about.softuni.bg</a:t>
            </a: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b="0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mascot with open hand" id="346" name="Google Shape;3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586" y="2898830"/>
            <a:ext cx="2451607" cy="295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3"/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descr="SoftUni Kids logo" id="348" name="Google Shape;34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Foundation logo" id="349" name="Google Shape;349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Digital logo" id="350" name="Google Shape;350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Creative logo" id="351" name="Google Shape;351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Svetlina logo" id="352" name="Google Shape;352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ware University logo" id="353" name="Google Shape;353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4" name="Google Shape;354;p33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33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p33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33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33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33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33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33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SoftUni logo" id="362" name="Google Shape;362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33"/>
          <p:cNvSpPr txBox="1"/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oftware University logo" id="364" name="Google Shape;364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Slide">
  <p:cSld name="About Slide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orum icon" id="367" name="Google Shape;367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4350" y="5249556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logo" id="368" name="Google Shape;368;p3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7451" y="3689937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369" name="Google Shape;369;p3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13401" y="1674000"/>
            <a:ext cx="1192056" cy="1473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Uni mascot" id="370" name="Google Shape;370;p3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>
            <p:ph idx="1" type="body"/>
          </p:nvPr>
        </p:nvSpPr>
        <p:spPr>
          <a:xfrm>
            <a:off x="152410" y="1186307"/>
            <a:ext cx="8688600" cy="5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34"/>
          <p:cNvSpPr/>
          <p:nvPr/>
        </p:nvSpPr>
        <p:spPr>
          <a:xfrm>
            <a:off x="0" y="0"/>
            <a:ext cx="12195301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373" name="Google Shape;373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0" y="0"/>
            <a:ext cx="42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5"/>
          <p:cNvSpPr txBox="1"/>
          <p:nvPr>
            <p:ph idx="1" type="body"/>
          </p:nvPr>
        </p:nvSpPr>
        <p:spPr>
          <a:xfrm>
            <a:off x="585176" y="1121143"/>
            <a:ext cx="11410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35"/>
          <p:cNvSpPr txBox="1"/>
          <p:nvPr>
            <p:ph type="title"/>
          </p:nvPr>
        </p:nvSpPr>
        <p:spPr>
          <a:xfrm>
            <a:off x="585176" y="100750"/>
            <a:ext cx="11410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0" name="Google Shape;380;p35"/>
          <p:cNvGrpSpPr/>
          <p:nvPr/>
        </p:nvGrpSpPr>
        <p:grpSpPr>
          <a:xfrm>
            <a:off x="108501" y="5591665"/>
            <a:ext cx="641703" cy="1016867"/>
            <a:chOff x="3928039" y="1792355"/>
            <a:chExt cx="1830300" cy="2900361"/>
          </a:xfrm>
        </p:grpSpPr>
        <p:grpSp>
          <p:nvGrpSpPr>
            <p:cNvPr id="381" name="Google Shape;381;p35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382" name="Google Shape;382;p35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5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5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5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87;p35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01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9" name="Google Shape;389;p35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35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91" name="Google Shape;391;p35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92" name="Google Shape;392;p35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p35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94" name="Google Shape;394;p35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5" name="Google Shape;395;p35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35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397" name="Google Shape;397;p35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35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36"/>
          <p:cNvSpPr txBox="1"/>
          <p:nvPr>
            <p:ph idx="1" type="body"/>
          </p:nvPr>
        </p:nvSpPr>
        <p:spPr>
          <a:xfrm>
            <a:off x="621234" y="1931154"/>
            <a:ext cx="10949400" cy="1362900"/>
          </a:xfrm>
          <a:prstGeom prst="rect">
            <a:avLst/>
          </a:prstGeom>
          <a:solidFill>
            <a:srgbClr val="ACB4C3">
              <a:alpha val="14117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2" name="Google Shape;402;p36"/>
          <p:cNvSpPr txBox="1"/>
          <p:nvPr>
            <p:ph idx="2" type="body"/>
          </p:nvPr>
        </p:nvSpPr>
        <p:spPr>
          <a:xfrm>
            <a:off x="190501" y="1196126"/>
            <a:ext cx="11811000" cy="5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36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404" name="Google Shape;40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6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idx="12" type="sldNum"/>
          </p:nvPr>
        </p:nvSpPr>
        <p:spPr>
          <a:xfrm>
            <a:off x="11753030" y="6444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37"/>
          <p:cNvSpPr txBox="1"/>
          <p:nvPr>
            <p:ph idx="1" type="body"/>
          </p:nvPr>
        </p:nvSpPr>
        <p:spPr>
          <a:xfrm>
            <a:off x="4569002" y="1353866"/>
            <a:ext cx="74262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37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</p:sp>
      <p:sp>
        <p:nvSpPr>
          <p:cNvPr id="410" name="Google Shape;410;p37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414" name="Google Shape;41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39"/>
          <p:cNvSpPr txBox="1"/>
          <p:nvPr>
            <p:ph idx="1" type="body"/>
          </p:nvPr>
        </p:nvSpPr>
        <p:spPr>
          <a:xfrm>
            <a:off x="621234" y="1931154"/>
            <a:ext cx="10949400" cy="13629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39"/>
          <p:cNvSpPr txBox="1"/>
          <p:nvPr>
            <p:ph idx="2" type="body"/>
          </p:nvPr>
        </p:nvSpPr>
        <p:spPr>
          <a:xfrm>
            <a:off x="190501" y="1196126"/>
            <a:ext cx="11811000" cy="5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p39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425" name="Google Shape;42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/>
          <p:nvPr/>
        </p:nvSpPr>
        <p:spPr>
          <a:xfrm>
            <a:off x="0" y="6702676"/>
            <a:ext cx="12195300" cy="1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logo" id="429" name="Google Shape;42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24460" y="5184000"/>
            <a:ext cx="3751540" cy="12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0"/>
          <p:cNvSpPr txBox="1"/>
          <p:nvPr>
            <p:ph idx="1" type="body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p40"/>
          <p:cNvSpPr txBox="1"/>
          <p:nvPr>
            <p:ph idx="2" type="body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Uni mascot" id="432" name="Google Shape;4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433" name="Google Shape;433;p4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944" y="5918567"/>
            <a:ext cx="1830305" cy="62815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0"/>
          <p:cNvSpPr txBox="1"/>
          <p:nvPr>
            <p:ph idx="3" type="body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5" name="Google Shape;435;p40"/>
          <p:cNvSpPr txBox="1"/>
          <p:nvPr>
            <p:ph idx="4" type="body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6" name="Google Shape;436;p40"/>
          <p:cNvSpPr/>
          <p:nvPr>
            <p:ph idx="5" type="pic"/>
          </p:nvPr>
        </p:nvSpPr>
        <p:spPr>
          <a:xfrm>
            <a:off x="553082" y="2740913"/>
            <a:ext cx="4642800" cy="19365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0"/>
          <p:cNvSpPr txBox="1"/>
          <p:nvPr>
            <p:ph idx="6" type="subTitle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40"/>
          <p:cNvSpPr txBox="1"/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oftUni mascot with laptop" id="441" name="Google Shape;44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9516001" y="3408496"/>
            <a:ext cx="2251056" cy="304443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1"/>
          <p:cNvSpPr txBox="1"/>
          <p:nvPr>
            <p:ph idx="1" type="body"/>
          </p:nvPr>
        </p:nvSpPr>
        <p:spPr>
          <a:xfrm>
            <a:off x="196766" y="1371604"/>
            <a:ext cx="9049200" cy="5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572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  <a:defRPr sz="3600">
                <a:solidFill>
                  <a:schemeClr val="dk1"/>
                </a:solidFill>
              </a:defRPr>
            </a:lvl1pPr>
            <a:lvl2pPr indent="-4445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▪"/>
              <a:defRPr sz="3400"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3" name="Google Shape;443;p41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444" name="Google Shape;4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1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p42"/>
          <p:cNvSpPr txBox="1"/>
          <p:nvPr>
            <p:ph idx="1" type="body"/>
          </p:nvPr>
        </p:nvSpPr>
        <p:spPr>
          <a:xfrm>
            <a:off x="190402" y="1196125"/>
            <a:ext cx="11818200" cy="55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9" name="Google Shape;449;p42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450" name="Google Shape;45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1866000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60" name="Google Shape;6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" name="Google Shape;62;p5"/>
          <p:cNvGrpSpPr/>
          <p:nvPr/>
        </p:nvGrpSpPr>
        <p:grpSpPr>
          <a:xfrm>
            <a:off x="185187" y="1868225"/>
            <a:ext cx="1937556" cy="3070322"/>
            <a:chOff x="3928039" y="1792355"/>
            <a:chExt cx="1830300" cy="2900361"/>
          </a:xfrm>
        </p:grpSpPr>
        <p:grpSp>
          <p:nvGrpSpPr>
            <p:cNvPr id="63" name="Google Shape;63;p5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64" name="Google Shape;64;p5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Google Shape;69;p5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Google Shape;71;p5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5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3" name="Google Shape;73;p5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74" name="Google Shape;74;p5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5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76" name="Google Shape;76;p5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" name="Google Shape;77;p5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" name="Google Shape;78;p5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79" name="Google Shape;79;p5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" name="Google Shape;80;p5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81" name="Google Shape;81;p5"/>
          <p:cNvCxnSpPr>
            <a:stCxn id="65" idx="2"/>
          </p:cNvCxnSpPr>
          <p:nvPr/>
        </p:nvCxnSpPr>
        <p:spPr>
          <a:xfrm rot="10800000">
            <a:off x="673739" y="4203953"/>
            <a:ext cx="955200" cy="0"/>
          </a:xfrm>
          <a:prstGeom prst="straightConnector1">
            <a:avLst/>
          </a:prstGeom>
          <a:solidFill>
            <a:srgbClr val="464646"/>
          </a:solidFill>
          <a:ln cap="flat" cmpd="sng" w="38100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Slide">
  <p:cSld name="Section Title Slide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3"/>
          <p:cNvSpPr txBox="1"/>
          <p:nvPr>
            <p:ph idx="1" type="subTitle"/>
          </p:nvPr>
        </p:nvSpPr>
        <p:spPr>
          <a:xfrm>
            <a:off x="615109" y="5585916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0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p43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Font typeface="Calibri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Example">
  <p:cSld name="Important Exampl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4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460" name="Google Shape;46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2" name="Google Shape;462;p44"/>
          <p:cNvGrpSpPr/>
          <p:nvPr/>
        </p:nvGrpSpPr>
        <p:grpSpPr>
          <a:xfrm>
            <a:off x="392876" y="3429031"/>
            <a:ext cx="1522077" cy="2411940"/>
            <a:chOff x="3928039" y="1792355"/>
            <a:chExt cx="1830300" cy="2900361"/>
          </a:xfrm>
        </p:grpSpPr>
        <p:grpSp>
          <p:nvGrpSpPr>
            <p:cNvPr id="463" name="Google Shape;463;p44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464" name="Google Shape;464;p44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4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4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4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4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9" name="Google Shape;469;p44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41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1" name="Google Shape;471;p44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2" name="Google Shape;472;p44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73" name="Google Shape;473;p44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74" name="Google Shape;474;p44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5" name="Google Shape;475;p44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76" name="Google Shape;476;p44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7" name="Google Shape;477;p44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" name="Google Shape;478;p44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79" name="Google Shape;479;p44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0" name="Google Shape;480;p44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45"/>
          <p:cNvSpPr/>
          <p:nvPr/>
        </p:nvSpPr>
        <p:spPr>
          <a:xfrm>
            <a:off x="0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5"/>
          <p:cNvSpPr txBox="1"/>
          <p:nvPr>
            <p:ph idx="1" type="body"/>
          </p:nvPr>
        </p:nvSpPr>
        <p:spPr>
          <a:xfrm>
            <a:off x="1866000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Software University logo" id="485" name="Google Shape;48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5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7" name="Google Shape;487;p45"/>
          <p:cNvGrpSpPr/>
          <p:nvPr/>
        </p:nvGrpSpPr>
        <p:grpSpPr>
          <a:xfrm>
            <a:off x="185187" y="1868225"/>
            <a:ext cx="1937556" cy="3070322"/>
            <a:chOff x="3928039" y="1792355"/>
            <a:chExt cx="1830300" cy="2900361"/>
          </a:xfrm>
        </p:grpSpPr>
        <p:grpSp>
          <p:nvGrpSpPr>
            <p:cNvPr id="488" name="Google Shape;488;p45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489" name="Google Shape;489;p45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5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5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5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5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4" name="Google Shape;494;p45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41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6" name="Google Shape;496;p45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45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98" name="Google Shape;498;p45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499" name="Google Shape;499;p45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45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501" name="Google Shape;501;p45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02" name="Google Shape;502;p45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3" name="Google Shape;503;p45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504" name="Google Shape;504;p45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5" name="Google Shape;505;p45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cxnSp>
        <p:nvCxnSpPr>
          <p:cNvPr id="506" name="Google Shape;506;p45"/>
          <p:cNvCxnSpPr>
            <a:stCxn id="490" idx="2"/>
          </p:cNvCxnSpPr>
          <p:nvPr/>
        </p:nvCxnSpPr>
        <p:spPr>
          <a:xfrm rot="10800000">
            <a:off x="673739" y="4203953"/>
            <a:ext cx="955200" cy="0"/>
          </a:xfrm>
          <a:prstGeom prst="straightConnector1">
            <a:avLst/>
          </a:prstGeom>
          <a:solidFill>
            <a:srgbClr val="464646"/>
          </a:solidFill>
          <a:ln cap="flat" cmpd="sng" w="38100">
            <a:solidFill>
              <a:srgbClr val="46464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">
  <p:cSld name="Comparison Slide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6"/>
          <p:cNvSpPr txBox="1"/>
          <p:nvPr>
            <p:ph idx="12" type="sldNum"/>
          </p:nvPr>
        </p:nvSpPr>
        <p:spPr>
          <a:xfrm>
            <a:off x="11753030" y="6462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p46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511" name="Google Shape;51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6"/>
          <p:cNvSpPr txBox="1"/>
          <p:nvPr>
            <p:ph idx="1" type="body"/>
          </p:nvPr>
        </p:nvSpPr>
        <p:spPr>
          <a:xfrm>
            <a:off x="6456000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3" name="Google Shape;513;p46"/>
          <p:cNvSpPr txBox="1"/>
          <p:nvPr>
            <p:ph idx="2" type="body"/>
          </p:nvPr>
        </p:nvSpPr>
        <p:spPr>
          <a:xfrm>
            <a:off x="190402" y="1195931"/>
            <a:ext cx="55455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4" name="Google Shape;514;p46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515" name="Google Shape;5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6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solidFill>
          <a:schemeClr val="lt2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7"/>
          <p:cNvSpPr/>
          <p:nvPr/>
        </p:nvSpPr>
        <p:spPr>
          <a:xfrm>
            <a:off x="0" y="6371332"/>
            <a:ext cx="12195300" cy="4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7"/>
          <p:cNvSpPr/>
          <p:nvPr/>
        </p:nvSpPr>
        <p:spPr>
          <a:xfrm>
            <a:off x="111000" y="6454758"/>
            <a:ext cx="11970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https://about.softuni.bg</a:t>
            </a: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b="0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mascot with open hand" id="520" name="Google Shape;5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586" y="2898830"/>
            <a:ext cx="2451607" cy="295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47"/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descr="SoftUni Kids logo" id="522" name="Google Shape;522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Foundation logo" id="523" name="Google Shape;523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Digital logo" id="524" name="Google Shape;524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Creative logo" id="525" name="Google Shape;525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Svetlina logo" id="526" name="Google Shape;526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ware University logo" id="527" name="Google Shape;527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8" name="Google Shape;528;p47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9" name="Google Shape;529;p47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" name="Google Shape;530;p47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1" name="Google Shape;531;p47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2" name="Google Shape;532;p47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p47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4" name="Google Shape;534;p47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5" name="Google Shape;535;p47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SoftUni logo" id="536" name="Google Shape;536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47"/>
          <p:cNvSpPr txBox="1"/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oftware University logo" id="538" name="Google Shape;538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Slide">
  <p:cSld name="About Slide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orum icon" id="541" name="Google Shape;541;p4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4350" y="5249556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logo" id="542" name="Google Shape;542;p4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7451" y="3689937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543" name="Google Shape;543;p4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13401" y="1674000"/>
            <a:ext cx="1192056" cy="1473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Uni mascot" id="544" name="Google Shape;544;p48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8"/>
          <p:cNvSpPr txBox="1"/>
          <p:nvPr>
            <p:ph idx="1" type="body"/>
          </p:nvPr>
        </p:nvSpPr>
        <p:spPr>
          <a:xfrm>
            <a:off x="152410" y="1186307"/>
            <a:ext cx="8688600" cy="5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p48"/>
          <p:cNvSpPr/>
          <p:nvPr/>
        </p:nvSpPr>
        <p:spPr>
          <a:xfrm>
            <a:off x="0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547" name="Google Shape;547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8"/>
          <p:cNvSpPr txBox="1"/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1" name="Google Shape;551;p49"/>
          <p:cNvSpPr/>
          <p:nvPr/>
        </p:nvSpPr>
        <p:spPr>
          <a:xfrm>
            <a:off x="0" y="0"/>
            <a:ext cx="42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9"/>
          <p:cNvSpPr txBox="1"/>
          <p:nvPr>
            <p:ph idx="1" type="body"/>
          </p:nvPr>
        </p:nvSpPr>
        <p:spPr>
          <a:xfrm>
            <a:off x="585176" y="1121143"/>
            <a:ext cx="11410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" name="Google Shape;553;p49"/>
          <p:cNvSpPr txBox="1"/>
          <p:nvPr>
            <p:ph type="title"/>
          </p:nvPr>
        </p:nvSpPr>
        <p:spPr>
          <a:xfrm>
            <a:off x="585176" y="100750"/>
            <a:ext cx="11410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54" name="Google Shape;554;p49"/>
          <p:cNvGrpSpPr/>
          <p:nvPr/>
        </p:nvGrpSpPr>
        <p:grpSpPr>
          <a:xfrm>
            <a:off x="108501" y="5591665"/>
            <a:ext cx="641703" cy="1016867"/>
            <a:chOff x="3928039" y="1792355"/>
            <a:chExt cx="1830300" cy="2900361"/>
          </a:xfrm>
        </p:grpSpPr>
        <p:grpSp>
          <p:nvGrpSpPr>
            <p:cNvPr id="555" name="Google Shape;555;p49"/>
            <p:cNvGrpSpPr/>
            <p:nvPr/>
          </p:nvGrpSpPr>
          <p:grpSpPr>
            <a:xfrm>
              <a:off x="3928039" y="1792355"/>
              <a:ext cx="1830300" cy="2206423"/>
              <a:chOff x="3216839" y="2404072"/>
              <a:chExt cx="1830300" cy="2206423"/>
            </a:xfrm>
          </p:grpSpPr>
          <p:sp>
            <p:nvSpPr>
              <p:cNvPr id="556" name="Google Shape;556;p49"/>
              <p:cNvSpPr/>
              <p:nvPr/>
            </p:nvSpPr>
            <p:spPr>
              <a:xfrm>
                <a:off x="3216839" y="2404072"/>
                <a:ext cx="1830300" cy="183030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49"/>
              <p:cNvSpPr/>
              <p:nvPr/>
            </p:nvSpPr>
            <p:spPr>
              <a:xfrm>
                <a:off x="3699615" y="3807346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49"/>
              <p:cNvSpPr/>
              <p:nvPr/>
            </p:nvSpPr>
            <p:spPr>
              <a:xfrm flipH="1">
                <a:off x="3427237" y="3807347"/>
                <a:ext cx="1142333" cy="803148"/>
              </a:xfrm>
              <a:custGeom>
                <a:rect b="b" l="l" r="r" t="t"/>
                <a:pathLst>
                  <a:path extrusionOk="0" h="787400" w="113665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49"/>
              <p:cNvSpPr/>
              <p:nvPr/>
            </p:nvSpPr>
            <p:spPr>
              <a:xfrm>
                <a:off x="3454111" y="2482850"/>
                <a:ext cx="1504800" cy="1504800"/>
              </a:xfrm>
              <a:prstGeom prst="arc">
                <a:avLst>
                  <a:gd fmla="val 18068338" name="adj1"/>
                  <a:gd fmla="val 0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49"/>
              <p:cNvSpPr/>
              <p:nvPr/>
            </p:nvSpPr>
            <p:spPr>
              <a:xfrm>
                <a:off x="3454111" y="2482849"/>
                <a:ext cx="1504800" cy="1504800"/>
              </a:xfrm>
              <a:prstGeom prst="arc">
                <a:avLst>
                  <a:gd fmla="val 17518504" name="adj1"/>
                  <a:gd fmla="val 17709817" name="adj2"/>
                </a:avLst>
              </a:prstGeom>
              <a:noFill/>
              <a:ln cap="rnd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1" name="Google Shape;561;p49"/>
            <p:cNvSpPr/>
            <p:nvPr/>
          </p:nvSpPr>
          <p:spPr>
            <a:xfrm>
              <a:off x="4400007" y="4324162"/>
              <a:ext cx="8865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4533357" y="4542116"/>
              <a:ext cx="6198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52400" sx="70000" rotWithShape="0" dir="5400000" dist="381000" sy="70000">
                <a:srgbClr val="000000">
                  <a:alpha val="2941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3" name="Google Shape;563;p49"/>
            <p:cNvCxnSpPr/>
            <p:nvPr/>
          </p:nvCxnSpPr>
          <p:spPr>
            <a:xfrm rot="10800000">
              <a:off x="4472539" y="2844792"/>
              <a:ext cx="1617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4" name="Google Shape;564;p49"/>
            <p:cNvCxnSpPr/>
            <p:nvPr/>
          </p:nvCxnSpPr>
          <p:spPr>
            <a:xfrm rot="10800000">
              <a:off x="4578676" y="3618567"/>
              <a:ext cx="528000" cy="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565" name="Google Shape;565;p49"/>
            <p:cNvGrpSpPr/>
            <p:nvPr/>
          </p:nvGrpSpPr>
          <p:grpSpPr>
            <a:xfrm>
              <a:off x="4203422" y="2479220"/>
              <a:ext cx="436768" cy="448542"/>
              <a:chOff x="2320371" y="2903541"/>
              <a:chExt cx="332472" cy="302680"/>
            </a:xfrm>
          </p:grpSpPr>
          <p:cxnSp>
            <p:nvCxnSpPr>
              <p:cNvPr id="566" name="Google Shape;566;p49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49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568" name="Google Shape;568;p49"/>
            <p:cNvCxnSpPr/>
            <p:nvPr/>
          </p:nvCxnSpPr>
          <p:spPr>
            <a:xfrm flipH="1" rot="10800000">
              <a:off x="5048904" y="2844792"/>
              <a:ext cx="142500" cy="1164300"/>
            </a:xfrm>
            <a:prstGeom prst="straightConnector1">
              <a:avLst/>
            </a:prstGeom>
            <a:solidFill>
              <a:srgbClr val="464646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69" name="Google Shape;569;p49"/>
            <p:cNvSpPr/>
            <p:nvPr/>
          </p:nvSpPr>
          <p:spPr>
            <a:xfrm>
              <a:off x="4355556" y="4106208"/>
              <a:ext cx="975300" cy="150600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38100">
              <a:solidFill>
                <a:srgbClr val="464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0" name="Google Shape;570;p49"/>
            <p:cNvGrpSpPr/>
            <p:nvPr/>
          </p:nvGrpSpPr>
          <p:grpSpPr>
            <a:xfrm flipH="1">
              <a:off x="5035118" y="2479220"/>
              <a:ext cx="436768" cy="448542"/>
              <a:chOff x="2320371" y="2903541"/>
              <a:chExt cx="332472" cy="302680"/>
            </a:xfrm>
          </p:grpSpPr>
          <p:cxnSp>
            <p:nvCxnSpPr>
              <p:cNvPr id="571" name="Google Shape;571;p49"/>
              <p:cNvCxnSpPr/>
              <p:nvPr/>
            </p:nvCxnSpPr>
            <p:spPr>
              <a:xfrm rot="10800000">
                <a:off x="2321643" y="305502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49"/>
              <p:cNvCxnSpPr/>
              <p:nvPr/>
            </p:nvCxnSpPr>
            <p:spPr>
              <a:xfrm flipH="1">
                <a:off x="2320371" y="2903541"/>
                <a:ext cx="331200" cy="151200"/>
              </a:xfrm>
              <a:prstGeom prst="straightConnector1">
                <a:avLst/>
              </a:prstGeom>
              <a:noFill/>
              <a:ln cap="rnd" cmpd="sng" w="38100">
                <a:solidFill>
                  <a:srgbClr val="464646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"/>
          <p:cNvSpPr txBox="1"/>
          <p:nvPr>
            <p:ph idx="12" type="sldNum"/>
          </p:nvPr>
        </p:nvSpPr>
        <p:spPr>
          <a:xfrm>
            <a:off x="11753030" y="6444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p50"/>
          <p:cNvSpPr txBox="1"/>
          <p:nvPr>
            <p:ph idx="1" type="body"/>
          </p:nvPr>
        </p:nvSpPr>
        <p:spPr>
          <a:xfrm>
            <a:off x="4569002" y="1353866"/>
            <a:ext cx="7426200" cy="5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/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/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" name="Google Shape;576;p50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</p:sp>
      <p:sp>
        <p:nvSpPr>
          <p:cNvPr id="577" name="Google Shape;577;p50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0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0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0"/>
          <p:cNvSpPr/>
          <p:nvPr/>
        </p:nvSpPr>
        <p:spPr>
          <a:xfrm>
            <a:off x="0" y="0"/>
            <a:ext cx="121968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581" name="Google Shape;58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0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/>
          <p:nvPr/>
        </p:nvSpPr>
        <p:spPr>
          <a:xfrm>
            <a:off x="0" y="6371332"/>
            <a:ext cx="12195301" cy="4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111000" y="6454758"/>
            <a:ext cx="11970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SoftUni -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https://about.softuni.bg</a:t>
            </a:r>
            <a:r>
              <a:rPr b="0" i="0" lang="en-US" sz="16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copy, reproduction or use is not permitted.</a:t>
            </a:r>
            <a:endParaRPr b="0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Uni mascot with open hand" id="85" name="Google Shape;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586" y="2898830"/>
            <a:ext cx="2451607" cy="2959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6"/>
          <p:cNvGrpSpPr/>
          <p:nvPr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descr="SoftUni Kids logo" id="87" name="Google Shape;87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Foundation logo" id="88" name="Google Shape;88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Digital logo" id="89" name="Google Shape;89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Creative logo" id="90" name="Google Shape;90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Uni Svetlina logo" id="91" name="Google Shape;91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oftware University logo" id="92" name="Google Shape;92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" name="Google Shape;93;p6"/>
            <p:cNvCxnSpPr/>
            <p:nvPr/>
          </p:nvCxnSpPr>
          <p:spPr>
            <a:xfrm>
              <a:off x="110771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6"/>
            <p:cNvCxnSpPr/>
            <p:nvPr/>
          </p:nvCxnSpPr>
          <p:spPr>
            <a:xfrm>
              <a:off x="963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6"/>
            <p:cNvCxnSpPr/>
            <p:nvPr/>
          </p:nvCxnSpPr>
          <p:spPr>
            <a:xfrm>
              <a:off x="819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6"/>
            <p:cNvCxnSpPr/>
            <p:nvPr/>
          </p:nvCxnSpPr>
          <p:spPr>
            <a:xfrm>
              <a:off x="6757113" y="332921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6"/>
            <p:cNvCxnSpPr/>
            <p:nvPr/>
          </p:nvCxnSpPr>
          <p:spPr>
            <a:xfrm>
              <a:off x="5309913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6"/>
            <p:cNvCxnSpPr/>
            <p:nvPr/>
          </p:nvCxnSpPr>
          <p:spPr>
            <a:xfrm>
              <a:off x="3915327" y="333556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6"/>
            <p:cNvCxnSpPr/>
            <p:nvPr/>
          </p:nvCxnSpPr>
          <p:spPr>
            <a:xfrm>
              <a:off x="3915327" y="3335565"/>
              <a:ext cx="7161900" cy="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6"/>
            <p:cNvCxnSpPr/>
            <p:nvPr/>
          </p:nvCxnSpPr>
          <p:spPr>
            <a:xfrm>
              <a:off x="7496220" y="3092995"/>
              <a:ext cx="0" cy="236100"/>
            </a:xfrm>
            <a:prstGeom prst="straightConnector1">
              <a:avLst/>
            </a:prstGeom>
            <a:noFill/>
            <a:ln cap="flat" cmpd="sng" w="25400">
              <a:solidFill>
                <a:srgbClr val="FF9D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SoftUni logo" id="101" name="Google Shape;101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6"/>
          <p:cNvSpPr txBox="1"/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oftware University logo" id="103" name="Google Shape;103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08761" y="190267"/>
            <a:ext cx="2013338" cy="69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Slide">
  <p:cSld name="About Slid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orum icon" id="106" name="Google Shape;106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4350" y="5249556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logo" id="107" name="Google Shape;107;p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7451" y="3689937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University logo" id="108" name="Google Shape;108;p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13401" y="1674000"/>
            <a:ext cx="1192056" cy="1473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Uni mascot" id="109" name="Google Shape;109;p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52410" y="1186307"/>
            <a:ext cx="8688600" cy="5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0640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7"/>
          <p:cNvSpPr/>
          <p:nvPr/>
        </p:nvSpPr>
        <p:spPr>
          <a:xfrm>
            <a:off x="0" y="0"/>
            <a:ext cx="12195301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ftware University logo" id="112" name="Google Shape;112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7957" y="253936"/>
            <a:ext cx="1915703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"/>
          <p:cNvSpPr txBox="1"/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8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8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8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9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25" name="Google Shape;125;p9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idx="10" type="dt"/>
          </p:nvPr>
        </p:nvSpPr>
        <p:spPr>
          <a:xfrm>
            <a:off x="188864" y="6525004"/>
            <a:ext cx="12243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0"/>
          <p:cNvSpPr txBox="1"/>
          <p:nvPr>
            <p:ph idx="11" type="ftr"/>
          </p:nvPr>
        </p:nvSpPr>
        <p:spPr>
          <a:xfrm>
            <a:off x="1414781" y="6525004"/>
            <a:ext cx="101529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Char char="●"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0"/>
          <p:cNvSpPr txBox="1"/>
          <p:nvPr>
            <p:ph idx="12" type="sldNum"/>
          </p:nvPr>
        </p:nvSpPr>
        <p:spPr>
          <a:xfrm>
            <a:off x="11569426" y="6525004"/>
            <a:ext cx="429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0"/>
          <p:cNvSpPr txBox="1"/>
          <p:nvPr>
            <p:ph idx="1" type="body"/>
          </p:nvPr>
        </p:nvSpPr>
        <p:spPr>
          <a:xfrm>
            <a:off x="190464" y="1151123"/>
            <a:ext cx="118080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93700" lvl="0" marL="4572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2600"/>
              <a:buChar char="▪"/>
              <a:defRPr sz="3400"/>
            </a:lvl1pPr>
            <a:lvl2pPr indent="-349250" lvl="1" marL="9144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900"/>
              <a:buChar char="▪"/>
              <a:defRPr sz="3200"/>
            </a:lvl2pPr>
            <a:lvl3pPr indent="-342900" lvl="2" marL="13716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3000"/>
            </a:lvl3pPr>
            <a:lvl4pPr indent="-336550" lvl="3" marL="18288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700"/>
              <a:buChar char="▪"/>
              <a:defRPr sz="2800"/>
            </a:lvl4pPr>
            <a:lvl5pPr indent="-330200" lvl="4" marL="228600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1600"/>
              <a:buChar char="▪"/>
              <a:defRPr sz="2600"/>
            </a:lvl5pPr>
            <a:lvl6pPr indent="-3048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131" name="Google Shape;131;p10"/>
          <p:cNvSpPr txBox="1"/>
          <p:nvPr>
            <p:ph type="title"/>
          </p:nvPr>
        </p:nvSpPr>
        <p:spPr>
          <a:xfrm>
            <a:off x="188865" y="40341"/>
            <a:ext cx="95802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3BE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ftUni Background" id="10" name="Google Shape;10;p1"/>
          <p:cNvPicPr preferRelativeResize="0"/>
          <p:nvPr/>
        </p:nvPicPr>
        <p:blipFill rotWithShape="1">
          <a:blip r:embed="rId1">
            <a:alphaModFix/>
          </a:blip>
          <a:srcRect b="1671" l="0" r="0" t="0"/>
          <a:stretch/>
        </p:blipFill>
        <p:spPr>
          <a:xfrm>
            <a:off x="0" y="1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90404" y="1138844"/>
            <a:ext cx="11804700" cy="5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90405" y="100750"/>
            <a:ext cx="11804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ftUni Background" id="250" name="Google Shape;250;p25"/>
          <p:cNvPicPr preferRelativeResize="0"/>
          <p:nvPr/>
        </p:nvPicPr>
        <p:blipFill rotWithShape="1">
          <a:blip r:embed="rId1">
            <a:alphaModFix/>
          </a:blip>
          <a:srcRect b="1671" l="0" r="0" t="0"/>
          <a:stretch/>
        </p:blipFill>
        <p:spPr>
          <a:xfrm>
            <a:off x="0" y="1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>
            <p:ph idx="1" type="body"/>
          </p:nvPr>
        </p:nvSpPr>
        <p:spPr>
          <a:xfrm>
            <a:off x="190404" y="1138844"/>
            <a:ext cx="11804700" cy="5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190405" y="100750"/>
            <a:ext cx="11804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ftUni Background" id="417" name="Google Shape;417;p38"/>
          <p:cNvPicPr preferRelativeResize="0"/>
          <p:nvPr/>
        </p:nvPicPr>
        <p:blipFill rotWithShape="1">
          <a:blip r:embed="rId1">
            <a:alphaModFix/>
          </a:blip>
          <a:srcRect b="1671" l="0" r="0" t="0"/>
          <a:stretch/>
        </p:blipFill>
        <p:spPr>
          <a:xfrm>
            <a:off x="0" y="1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 txBox="1"/>
          <p:nvPr>
            <p:ph idx="1" type="body"/>
          </p:nvPr>
        </p:nvSpPr>
        <p:spPr>
          <a:xfrm>
            <a:off x="190404" y="1138844"/>
            <a:ext cx="11804700" cy="5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38"/>
          <p:cNvSpPr txBox="1"/>
          <p:nvPr>
            <p:ph type="title"/>
          </p:nvPr>
        </p:nvSpPr>
        <p:spPr>
          <a:xfrm>
            <a:off x="190405" y="100750"/>
            <a:ext cx="11804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oftuni.org/" TargetMode="External"/><Relationship Id="rId4" Type="http://schemas.openxmlformats.org/officeDocument/2006/relationships/image" Target="../media/image5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ocs.unity3d.com/Manual/Inspector.html" TargetMode="External"/><Relationship Id="rId4" Type="http://schemas.openxmlformats.org/officeDocument/2006/relationships/hyperlink" Target="http://docs.unity3d.com/Manual/Prefabs.html" TargetMode="External"/><Relationship Id="rId5" Type="http://schemas.openxmlformats.org/officeDocument/2006/relationships/hyperlink" Target="http://docs.unity3d.com/Manual/HOWTO-importObject.html" TargetMode="External"/><Relationship Id="rId6" Type="http://schemas.openxmlformats.org/officeDocument/2006/relationships/hyperlink" Target="http://docs.unity3d.com/ScriptReference/Component.html" TargetMode="External"/><Relationship Id="rId7" Type="http://schemas.openxmlformats.org/officeDocument/2006/relationships/hyperlink" Target="http://docs.unity3d.com/Manual/class-InputManager.html" TargetMode="External"/><Relationship Id="rId8" Type="http://schemas.openxmlformats.org/officeDocument/2006/relationships/hyperlink" Target="http://docs.unity3d.com/ScriptReference/Input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.png"/><Relationship Id="rId22" Type="http://schemas.openxmlformats.org/officeDocument/2006/relationships/image" Target="../media/image74.png"/><Relationship Id="rId21" Type="http://schemas.openxmlformats.org/officeDocument/2006/relationships/image" Target="../media/image66.png"/><Relationship Id="rId24" Type="http://schemas.openxmlformats.org/officeDocument/2006/relationships/image" Target="../media/image63.png"/><Relationship Id="rId23" Type="http://schemas.openxmlformats.org/officeDocument/2006/relationships/hyperlink" Target="https://www.indeavr.com/e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://smartit.bg/" TargetMode="External"/><Relationship Id="rId26" Type="http://schemas.openxmlformats.org/officeDocument/2006/relationships/image" Target="../media/image64.png"/><Relationship Id="rId25" Type="http://schemas.openxmlformats.org/officeDocument/2006/relationships/hyperlink" Target="http://www.postbank.bg/" TargetMode="External"/><Relationship Id="rId28" Type="http://schemas.openxmlformats.org/officeDocument/2006/relationships/image" Target="../media/image68.png"/><Relationship Id="rId27" Type="http://schemas.openxmlformats.org/officeDocument/2006/relationships/hyperlink" Target="http://smartit.bg/" TargetMode="External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56.png"/><Relationship Id="rId29" Type="http://schemas.openxmlformats.org/officeDocument/2006/relationships/hyperlink" Target="https://www.softwaregroup.com/" TargetMode="External"/><Relationship Id="rId7" Type="http://schemas.openxmlformats.org/officeDocument/2006/relationships/hyperlink" Target="http://www.postbank.bg/" TargetMode="External"/><Relationship Id="rId8" Type="http://schemas.openxmlformats.org/officeDocument/2006/relationships/image" Target="../media/image45.png"/><Relationship Id="rId30" Type="http://schemas.openxmlformats.org/officeDocument/2006/relationships/image" Target="../media/image73.png"/><Relationship Id="rId11" Type="http://schemas.openxmlformats.org/officeDocument/2006/relationships/hyperlink" Target="https://motion-software.com/" TargetMode="External"/><Relationship Id="rId10" Type="http://schemas.openxmlformats.org/officeDocument/2006/relationships/image" Target="../media/image61.png"/><Relationship Id="rId13" Type="http://schemas.openxmlformats.org/officeDocument/2006/relationships/hyperlink" Target="https://coca-colahellenic.com/" TargetMode="External"/><Relationship Id="rId12" Type="http://schemas.openxmlformats.org/officeDocument/2006/relationships/image" Target="../media/image53.jpg"/><Relationship Id="rId15" Type="http://schemas.openxmlformats.org/officeDocument/2006/relationships/hyperlink" Target="https://www.xs-software.com/" TargetMode="External"/><Relationship Id="rId14" Type="http://schemas.openxmlformats.org/officeDocument/2006/relationships/image" Target="../media/image62.png"/><Relationship Id="rId17" Type="http://schemas.openxmlformats.org/officeDocument/2006/relationships/hyperlink" Target="https://www.zuehlke.com/" TargetMode="External"/><Relationship Id="rId16" Type="http://schemas.openxmlformats.org/officeDocument/2006/relationships/image" Target="../media/image70.png"/><Relationship Id="rId19" Type="http://schemas.openxmlformats.org/officeDocument/2006/relationships/hyperlink" Target="https://www.softwaregroup.com/" TargetMode="External"/><Relationship Id="rId18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dexio.bg/" TargetMode="External"/><Relationship Id="rId4" Type="http://schemas.openxmlformats.org/officeDocument/2006/relationships/image" Target="../media/image71.png"/><Relationship Id="rId5" Type="http://schemas.openxmlformats.org/officeDocument/2006/relationships/hyperlink" Target="https://eee.bg/" TargetMode="External"/><Relationship Id="rId6" Type="http://schemas.openxmlformats.org/officeDocument/2006/relationships/image" Target="../media/image75.png"/><Relationship Id="rId7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oftuni.bg/" TargetMode="External"/><Relationship Id="rId4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bout.softuni.bg/" TargetMode="External"/><Relationship Id="rId4" Type="http://schemas.openxmlformats.org/officeDocument/2006/relationships/hyperlink" Target="https://softuni.org/" TargetMode="External"/><Relationship Id="rId5" Type="http://schemas.openxmlformats.org/officeDocument/2006/relationships/hyperlink" Target="https://softuni.foundation/" TargetMode="External"/><Relationship Id="rId6" Type="http://schemas.openxmlformats.org/officeDocument/2006/relationships/hyperlink" Target="https://www.facebook.com/SoftwareUniversity" TargetMode="External"/><Relationship Id="rId7" Type="http://schemas.openxmlformats.org/officeDocument/2006/relationships/hyperlink" Target="https://forum.softuni.b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1"/>
          <p:cNvSpPr txBox="1"/>
          <p:nvPr>
            <p:ph idx="1" type="body"/>
          </p:nvPr>
        </p:nvSpPr>
        <p:spPr>
          <a:xfrm>
            <a:off x="8708505" y="6130863"/>
            <a:ext cx="29514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https://softuni.org</a:t>
            </a:r>
            <a:endParaRPr/>
          </a:p>
        </p:txBody>
      </p:sp>
      <p:sp>
        <p:nvSpPr>
          <p:cNvPr id="590" name="Google Shape;590;p51"/>
          <p:cNvSpPr txBox="1"/>
          <p:nvPr>
            <p:ph idx="2" type="body"/>
          </p:nvPr>
        </p:nvSpPr>
        <p:spPr>
          <a:xfrm>
            <a:off x="8708505" y="5756628"/>
            <a:ext cx="2951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591" name="Google Shape;591;p51"/>
          <p:cNvSpPr txBox="1"/>
          <p:nvPr>
            <p:ph idx="3" type="body"/>
          </p:nvPr>
        </p:nvSpPr>
        <p:spPr>
          <a:xfrm>
            <a:off x="553082" y="5344180"/>
            <a:ext cx="2980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  <p:sp>
        <p:nvSpPr>
          <p:cNvPr id="592" name="Google Shape;592;p51"/>
          <p:cNvSpPr txBox="1"/>
          <p:nvPr>
            <p:ph idx="4" type="body"/>
          </p:nvPr>
        </p:nvSpPr>
        <p:spPr>
          <a:xfrm>
            <a:off x="553082" y="4851838"/>
            <a:ext cx="2980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593" name="Google Shape;593;p51"/>
          <p:cNvSpPr txBox="1"/>
          <p:nvPr>
            <p:ph idx="6" type="subTitle"/>
          </p:nvPr>
        </p:nvSpPr>
        <p:spPr>
          <a:xfrm>
            <a:off x="554182" y="1258272"/>
            <a:ext cx="110835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en-US"/>
              <a:t>GameObject Scripting</a:t>
            </a:r>
            <a:endParaRPr/>
          </a:p>
        </p:txBody>
      </p:sp>
      <p:sp>
        <p:nvSpPr>
          <p:cNvPr id="594" name="Google Shape;594;p51"/>
          <p:cNvSpPr txBox="1"/>
          <p:nvPr>
            <p:ph type="title"/>
          </p:nvPr>
        </p:nvSpPr>
        <p:spPr>
          <a:xfrm>
            <a:off x="554182" y="321502"/>
            <a:ext cx="11083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-US"/>
              <a:t>Unity 3D Basics</a:t>
            </a:r>
            <a:endParaRPr/>
          </a:p>
        </p:txBody>
      </p:sp>
      <p:pic>
        <p:nvPicPr>
          <p:cNvPr descr="Unity Unity3d Transparent &amp; PNG Clipart #1738542 - PNG Images - PNGio" id="595" name="Google Shape;59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082" y="2814418"/>
            <a:ext cx="1797001" cy="17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0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93573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Pre-adding to scene</a:t>
            </a:r>
            <a:endParaRPr sz="2598"/>
          </a:p>
          <a:p>
            <a:pPr indent="-3808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Just drag and save the scene</a:t>
            </a:r>
            <a:endParaRPr sz="23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Loading from Resources</a:t>
            </a:r>
            <a:endParaRPr sz="2598"/>
          </a:p>
          <a:p>
            <a:pPr indent="-3808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Resources.Load();</a:t>
            </a:r>
            <a:endParaRPr sz="23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Downloading from remote location/</a:t>
            </a:r>
            <a:r>
              <a:rPr lang="en-US" sz="2398"/>
              <a:t>Isolated Storage</a:t>
            </a:r>
            <a:endParaRPr sz="2598"/>
          </a:p>
          <a:p>
            <a:pPr indent="-3808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UnityWebRequest </a:t>
            </a:r>
            <a:endParaRPr sz="23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Runtime importing </a:t>
            </a:r>
            <a:endParaRPr sz="2598"/>
          </a:p>
          <a:p>
            <a:pPr indent="-3808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98"/>
              <a:buFont typeface="Calibri"/>
              <a:buChar char="▪"/>
            </a:pPr>
            <a:r>
              <a:rPr lang="en-US" sz="2398"/>
              <a:t>From StreamingAssets/From remote location</a:t>
            </a:r>
            <a:endParaRPr sz="2398"/>
          </a:p>
        </p:txBody>
      </p:sp>
      <p:sp>
        <p:nvSpPr>
          <p:cNvPr id="669" name="Google Shape;669;p60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How to use Prefabs &amp; Models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1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Components &amp; basic operations</a:t>
            </a:r>
            <a:endParaRPr/>
          </a:p>
        </p:txBody>
      </p:sp>
      <p:sp>
        <p:nvSpPr>
          <p:cNvPr id="675" name="Google Shape;675;p61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013" y="1898950"/>
            <a:ext cx="2200275" cy="142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2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" name="Google Shape;683;p62"/>
          <p:cNvSpPr txBox="1"/>
          <p:nvPr>
            <p:ph idx="1" type="body"/>
          </p:nvPr>
        </p:nvSpPr>
        <p:spPr>
          <a:xfrm>
            <a:off x="621225" y="2141275"/>
            <a:ext cx="10949400" cy="43656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public class ComponentExample : MonoBehaviour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{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    void Start()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    {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		// Get component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	    var collider = GetComponent&lt;Collider&gt;();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		// Add component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	    var collider = gameObject.AddComponent&lt;Collider&gt;();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		// Remove component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		Destroy(GetComponent&lt;Collider&gt;());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    }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}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800"/>
          </a:p>
        </p:txBody>
      </p:sp>
      <p:sp>
        <p:nvSpPr>
          <p:cNvPr id="684" name="Google Shape;684;p62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Basic component scripting</a:t>
            </a:r>
            <a:endParaRPr/>
          </a:p>
        </p:txBody>
      </p:sp>
      <p:sp>
        <p:nvSpPr>
          <p:cNvPr id="685" name="Google Shape;685;p62"/>
          <p:cNvSpPr txBox="1"/>
          <p:nvPr>
            <p:ph idx="2" type="body"/>
          </p:nvPr>
        </p:nvSpPr>
        <p:spPr>
          <a:xfrm>
            <a:off x="190500" y="1196126"/>
            <a:ext cx="118110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3398"/>
              <a:buFont typeface="Calibri"/>
              <a:buChar char="●"/>
            </a:pPr>
            <a:r>
              <a:rPr lang="en-US"/>
              <a:t>Adding, removing &amp; getting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3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2" name="Google Shape;692;p63"/>
          <p:cNvSpPr txBox="1"/>
          <p:nvPr>
            <p:ph idx="1" type="body"/>
          </p:nvPr>
        </p:nvSpPr>
        <p:spPr>
          <a:xfrm>
            <a:off x="621225" y="1914325"/>
            <a:ext cx="10949400" cy="46575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void Start()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{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// Find component somewhere in children (first found returned)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var collider = GetComponentInChildren&lt;Collider&gt;(true/false);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// Find component</a:t>
            </a:r>
            <a:r>
              <a:rPr lang="en-US" sz="1700" u="sng"/>
              <a:t>s</a:t>
            </a:r>
            <a:r>
              <a:rPr lang="en-US" sz="1700"/>
              <a:t> somewhere in children (first found returned)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// Returns Array[T]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var colliders = GetComponentInChildren&lt;Collider&gt;(true / false);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// Search in the scene for Collider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var collider = FindObjectOfType&lt;Collider&gt;();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// Search in the scene for Collider</a:t>
            </a:r>
            <a:r>
              <a:rPr lang="en-US" sz="1700" u="sng"/>
              <a:t>s</a:t>
            </a:r>
            <a:endParaRPr sz="1700" u="sng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// Returns Array[T]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	var colliders = FindObjectsOfType&lt;Collider&gt;();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}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700"/>
          </a:p>
        </p:txBody>
      </p:sp>
      <p:sp>
        <p:nvSpPr>
          <p:cNvPr id="693" name="Google Shape;693;p63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Basic component scripting</a:t>
            </a:r>
            <a:endParaRPr/>
          </a:p>
        </p:txBody>
      </p:sp>
      <p:sp>
        <p:nvSpPr>
          <p:cNvPr id="694" name="Google Shape;694;p63"/>
          <p:cNvSpPr txBox="1"/>
          <p:nvPr>
            <p:ph idx="2" type="body"/>
          </p:nvPr>
        </p:nvSpPr>
        <p:spPr>
          <a:xfrm>
            <a:off x="190500" y="1196126"/>
            <a:ext cx="118110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16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3198"/>
              <a:buChar char="●"/>
            </a:pPr>
            <a:r>
              <a:rPr lang="en-US" sz="3198"/>
              <a:t>Searching for component</a:t>
            </a:r>
            <a:endParaRPr sz="3198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"/>
          <p:cNvSpPr txBox="1"/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GameObject most used properties &amp; methods</a:t>
            </a:r>
            <a:endParaRPr/>
          </a:p>
        </p:txBody>
      </p:sp>
      <p:sp>
        <p:nvSpPr>
          <p:cNvPr id="700" name="Google Shape;700;p64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098" y="1871154"/>
            <a:ext cx="2405957" cy="1470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5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8" name="Google Shape;708;p65"/>
          <p:cNvSpPr txBox="1"/>
          <p:nvPr>
            <p:ph idx="1" type="body"/>
          </p:nvPr>
        </p:nvSpPr>
        <p:spPr>
          <a:xfrm>
            <a:off x="305900" y="1509750"/>
            <a:ext cx="5427300" cy="44700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chemeClr val="accent5"/>
                </a:solidFill>
              </a:rPr>
              <a:t>// Indicates if it’s “really” active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gameObject.activeInHierarchy;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chemeClr val="accent5"/>
                </a:solidFill>
              </a:rPr>
              <a:t>// Indicates if it is active. 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chemeClr val="accent5"/>
                </a:solidFill>
              </a:rPr>
              <a:t>// Parent can still be inactive.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gameObject.activeSelf;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chemeClr val="accent5"/>
                </a:solidFill>
              </a:rPr>
              <a:t>// Scans all scripts attached.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chemeClr val="accent5"/>
                </a:solidFill>
              </a:rPr>
              <a:t>// If it finds a method 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chemeClr val="accent5"/>
                </a:solidFill>
              </a:rPr>
              <a:t>// with that name it executes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gameObject.SendMessage("SomeMethod");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>
                <a:solidFill>
                  <a:schemeClr val="accent5"/>
                </a:solidFill>
              </a:rPr>
              <a:t>// Self explanatory :)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800"/>
              <a:t>gameObject.SetActive(true);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800"/>
          </a:p>
        </p:txBody>
      </p:sp>
      <p:sp>
        <p:nvSpPr>
          <p:cNvPr id="709" name="Google Shape;709;p65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798"/>
              <a:t>GameObject most used properties &amp; methods</a:t>
            </a:r>
            <a:endParaRPr sz="3798"/>
          </a:p>
        </p:txBody>
      </p:sp>
      <p:sp>
        <p:nvSpPr>
          <p:cNvPr id="710" name="Google Shape;710;p65"/>
          <p:cNvSpPr txBox="1"/>
          <p:nvPr>
            <p:ph idx="1" type="body"/>
          </p:nvPr>
        </p:nvSpPr>
        <p:spPr>
          <a:xfrm>
            <a:off x="6211125" y="1509750"/>
            <a:ext cx="5427300" cy="45192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>
                <a:solidFill>
                  <a:schemeClr val="accent5"/>
                </a:solidFill>
              </a:rPr>
              <a:t>// Searches for a GameObject with that name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var weapon = GameObject.Find("Weapon_1");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>
                <a:solidFill>
                  <a:schemeClr val="accent5"/>
                </a:solidFill>
              </a:rPr>
              <a:t>// Searches for a GameObject with that Tag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var enemy = GameObject.FindGameObjectWithTag("Enemy");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>
                <a:solidFill>
                  <a:schemeClr val="accent5"/>
                </a:solidFill>
              </a:rPr>
              <a:t>// Searches for a GameObjects with that Tag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>
                <a:solidFill>
                  <a:schemeClr val="accent5"/>
                </a:solidFill>
              </a:rPr>
              <a:t>// Returns Array[GameObject]</a:t>
            </a:r>
            <a:endParaRPr sz="17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rPr lang="en-US" sz="1700"/>
              <a:t>var enemies = GameObject.FindGameObjectsWithTag("Enemy");</a:t>
            </a:r>
            <a:endParaRPr sz="17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98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Unity Input</a:t>
            </a:r>
            <a:endParaRPr/>
          </a:p>
        </p:txBody>
      </p:sp>
      <p:sp>
        <p:nvSpPr>
          <p:cNvPr id="716" name="Google Shape;716;p66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" name="Google Shape;7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037" y="1916500"/>
            <a:ext cx="2091930" cy="1394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06273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Input Manager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Input class and popular methods</a:t>
            </a:r>
            <a:endParaRPr sz="2798"/>
          </a:p>
          <a:p>
            <a:pPr indent="-3935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Input.GetKey</a:t>
            </a:r>
            <a:endParaRPr sz="2598"/>
          </a:p>
          <a:p>
            <a:pPr indent="-3935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Input.GetMouseButton</a:t>
            </a:r>
            <a:endParaRPr sz="2598"/>
          </a:p>
          <a:p>
            <a:pPr indent="-393572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Input.mousePosition</a:t>
            </a:r>
            <a:endParaRPr sz="2598"/>
          </a:p>
          <a:p>
            <a:pPr indent="-393571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Input.touches</a:t>
            </a:r>
            <a:endParaRPr sz="25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Event. Current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Platform Dependent Compilation</a:t>
            </a:r>
            <a:endParaRPr sz="2798"/>
          </a:p>
        </p:txBody>
      </p:sp>
      <p:sp>
        <p:nvSpPr>
          <p:cNvPr id="724" name="Google Shape;724;p67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Unity Input 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8"/>
          <p:cNvSpPr txBox="1"/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Pedal to the metal</a:t>
            </a:r>
            <a:br>
              <a:rPr lang="en-US"/>
            </a:br>
            <a:r>
              <a:rPr lang="en-US"/>
              <a:t>(Lab)</a:t>
            </a:r>
            <a:endParaRPr/>
          </a:p>
        </p:txBody>
      </p:sp>
      <p:sp>
        <p:nvSpPr>
          <p:cNvPr id="730" name="Google Shape;730;p68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s, drawing&#10;&#10;Description automatically generated" id="731" name="Google Shape;73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7111" y="1224000"/>
            <a:ext cx="2417777" cy="241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9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Vactor3.Distance()</a:t>
            </a:r>
            <a:endParaRPr sz="2798"/>
          </a:p>
          <a:p>
            <a:pPr indent="-40627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Returns the distance between two points.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Vector3.Lerp()</a:t>
            </a:r>
            <a:endParaRPr sz="2798"/>
          </a:p>
          <a:p>
            <a:pPr indent="-4062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Progress b/n two positions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Random.Range()</a:t>
            </a:r>
            <a:endParaRPr sz="2798"/>
          </a:p>
          <a:p>
            <a:pPr indent="-4062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Random float b/n passed limits</a:t>
            </a:r>
            <a:endParaRPr sz="2798"/>
          </a:p>
          <a:p>
            <a:pPr indent="-4062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98"/>
              <a:buChar char="▪"/>
            </a:pPr>
            <a:r>
              <a:rPr lang="en-US" sz="2798"/>
              <a:t>GameObject.Instantiate()</a:t>
            </a:r>
            <a:endParaRPr sz="2798"/>
          </a:p>
        </p:txBody>
      </p:sp>
      <p:sp>
        <p:nvSpPr>
          <p:cNvPr id="738" name="Google Shape;738;p69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Lab specific methods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2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25" spcFirstLastPara="1" rIns="108025" wrap="square" tIns="3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0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603" name="Google Shape;603;p52"/>
          <p:cNvSpPr txBox="1"/>
          <p:nvPr>
            <p:ph idx="1" type="body"/>
          </p:nvPr>
        </p:nvSpPr>
        <p:spPr>
          <a:xfrm>
            <a:off x="190463" y="1191467"/>
            <a:ext cx="11807700" cy="55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25" spcFirstLastPara="1" rIns="108025" wrap="square" tIns="36000">
            <a:noAutofit/>
          </a:bodyPr>
          <a:lstStyle/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Tag, Layer, Sorting Layer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Mesh, Model, Importing &amp; Prefabs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Components &amp; basic operations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GameObject most used properties &amp; methods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Unity Input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Deployment</a:t>
            </a:r>
            <a:endParaRPr sz="3200"/>
          </a:p>
          <a:p>
            <a:pPr indent="-431800" lvl="0" marL="457200" rtl="0" algn="l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AutoNum type="arabicPeriod"/>
            </a:pPr>
            <a:r>
              <a:rPr lang="en-US" sz="3200"/>
              <a:t>Useful links</a:t>
            </a:r>
            <a:endParaRPr sz="3200"/>
          </a:p>
        </p:txBody>
      </p:sp>
      <p:sp>
        <p:nvSpPr>
          <p:cNvPr id="604" name="Google Shape;604;p52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</a:rPr>
              <a:t>‹#›</a:t>
            </a:fld>
            <a:endParaRPr sz="1000">
              <a:solidFill>
                <a:schemeClr val="dk1"/>
              </a:solidFill>
            </a:endParaRPr>
          </a:p>
        </p:txBody>
      </p:sp>
      <p:pic>
        <p:nvPicPr>
          <p:cNvPr descr="A drawing of a cartoon character  Description generated with high confidence" id="605" name="Google Shape;6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426196" y="1371600"/>
            <a:ext cx="3572163" cy="438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0"/>
          <p:cNvSpPr txBox="1"/>
          <p:nvPr>
            <p:ph type="title"/>
          </p:nvPr>
        </p:nvSpPr>
        <p:spPr>
          <a:xfrm>
            <a:off x="615100" y="4529250"/>
            <a:ext cx="109617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Deployment</a:t>
            </a:r>
            <a:endParaRPr/>
          </a:p>
        </p:txBody>
      </p:sp>
      <p:sp>
        <p:nvSpPr>
          <p:cNvPr id="744" name="Google Shape;744;p70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3050" y="1541275"/>
            <a:ext cx="2025875" cy="20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1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93573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Standalone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Builds a folder with .exe file and bunch of resources</a:t>
            </a:r>
            <a:endParaRPr sz="25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Android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Requires Android SDK/NDK installed 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Build either APK or ABB file</a:t>
            </a:r>
            <a:endParaRPr sz="2598"/>
          </a:p>
          <a:p>
            <a:pPr indent="-39357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Font typeface="Calibri"/>
              <a:buChar char="▪"/>
            </a:pPr>
            <a:r>
              <a:rPr lang="en-US" sz="2598"/>
              <a:t>iOS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Requires Mac (hackintosh)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Unity generates XCode project</a:t>
            </a:r>
            <a:endParaRPr sz="2598"/>
          </a:p>
          <a:p>
            <a:pPr indent="-3935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8"/>
              <a:buChar char="▪"/>
            </a:pPr>
            <a:r>
              <a:rPr lang="en-US" sz="2598"/>
              <a:t>Actual building happens in XCode</a:t>
            </a:r>
            <a:endParaRPr sz="2598"/>
          </a:p>
        </p:txBody>
      </p:sp>
      <p:sp>
        <p:nvSpPr>
          <p:cNvPr id="752" name="Google Shape;752;p71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Most common types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2"/>
          <p:cNvSpPr txBox="1"/>
          <p:nvPr>
            <p:ph idx="1" type="body"/>
          </p:nvPr>
        </p:nvSpPr>
        <p:spPr>
          <a:xfrm>
            <a:off x="2041766" y="1121143"/>
            <a:ext cx="101292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3"/>
              </a:rPr>
              <a:t>http://docs.unity3d.com/Manual/Inspector.html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4"/>
              </a:rPr>
              <a:t>http://docs.unity3d.com/Manual/Prefabs.html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5"/>
              </a:rPr>
              <a:t>http://docs.unity3d.com/Manual/HOWTO-importObject.html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6"/>
              </a:rPr>
              <a:t>http://docs.unity3d.com/ScriptReference/Component.html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7"/>
              </a:rPr>
              <a:t>http://docs.unity3d.com/Manual/class-InputManager.html</a:t>
            </a:r>
            <a:endParaRPr sz="2635"/>
          </a:p>
          <a:p>
            <a:pPr indent="-393698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600"/>
              <a:buFont typeface="Calibri"/>
              <a:buChar char="▪"/>
            </a:pPr>
            <a:r>
              <a:rPr lang="en-US" sz="2635" u="sng">
                <a:solidFill>
                  <a:schemeClr val="hlink"/>
                </a:solidFill>
                <a:hlinkClick r:id="rId8"/>
              </a:rPr>
              <a:t>http://docs.unity3d.com/ScriptReference/Input.html</a:t>
            </a:r>
            <a:endParaRPr/>
          </a:p>
        </p:txBody>
      </p:sp>
      <p:sp>
        <p:nvSpPr>
          <p:cNvPr id="758" name="Google Shape;758;p72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/>
              <a:t>Useful Links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3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66" name="Google Shape;766;p73"/>
          <p:cNvGrpSpPr/>
          <p:nvPr/>
        </p:nvGrpSpPr>
        <p:grpSpPr>
          <a:xfrm>
            <a:off x="190397" y="1294374"/>
            <a:ext cx="9190576" cy="5394602"/>
            <a:chOff x="472011" y="1508786"/>
            <a:chExt cx="3799800" cy="4865700"/>
          </a:xfrm>
        </p:grpSpPr>
        <p:sp>
          <p:nvSpPr>
            <p:cNvPr id="767" name="Google Shape;767;p73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fmla="val 39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73"/>
            <p:cNvSpPr/>
            <p:nvPr/>
          </p:nvSpPr>
          <p:spPr>
            <a:xfrm>
              <a:off x="546866" y="1696737"/>
              <a:ext cx="81600" cy="4489800"/>
            </a:xfrm>
            <a:prstGeom prst="roundRect">
              <a:avLst>
                <a:gd fmla="val 50000" name="adj"/>
              </a:avLst>
            </a:prstGeom>
            <a:solidFill>
              <a:schemeClr val="lt2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73"/>
            <p:cNvSpPr/>
            <p:nvPr/>
          </p:nvSpPr>
          <p:spPr>
            <a:xfrm rot="5400000">
              <a:off x="3742498" y="1912436"/>
              <a:ext cx="669900" cy="238500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2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0" name="Google Shape;77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551645" y="3924000"/>
            <a:ext cx="2315076" cy="2505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3"/>
          <p:cNvSpPr txBox="1"/>
          <p:nvPr>
            <p:ph idx="1" type="body"/>
          </p:nvPr>
        </p:nvSpPr>
        <p:spPr>
          <a:xfrm>
            <a:off x="650480" y="1583461"/>
            <a:ext cx="8548800" cy="46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Tag, Layer, Sorting Layer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Mesh, Model, Importing &amp; Prefabs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Components &amp; basic operations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GameObject most used properties &amp; methods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Unity Input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Deployment</a:t>
            </a:r>
            <a:endParaRPr sz="3145">
              <a:solidFill>
                <a:schemeClr val="lt2"/>
              </a:solidFill>
            </a:endParaRPr>
          </a:p>
          <a:p>
            <a:pPr indent="-514350" lvl="0" marL="51435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145"/>
              <a:buFont typeface="Noto Sans Symbols"/>
              <a:buChar char="▪"/>
            </a:pPr>
            <a:r>
              <a:rPr lang="en-US" sz="3145">
                <a:solidFill>
                  <a:schemeClr val="lt2"/>
                </a:solidFill>
              </a:rPr>
              <a:t>Useful links</a:t>
            </a:r>
            <a:endParaRPr sz="3145">
              <a:solidFill>
                <a:schemeClr val="lt2"/>
              </a:solidFill>
            </a:endParaRPr>
          </a:p>
        </p:txBody>
      </p:sp>
      <p:sp>
        <p:nvSpPr>
          <p:cNvPr id="772" name="Google Shape;772;p73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4"/>
          <p:cNvSpPr txBox="1"/>
          <p:nvPr>
            <p:ph type="title"/>
          </p:nvPr>
        </p:nvSpPr>
        <p:spPr>
          <a:xfrm>
            <a:off x="809628" y="703244"/>
            <a:ext cx="59163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4465"/>
              </a:buClr>
              <a:buSzPts val="8800"/>
              <a:buFont typeface="Calibri"/>
              <a:buNone/>
            </a:pPr>
            <a:r>
              <a:rPr lang="en-US" sz="8800">
                <a:solidFill>
                  <a:srgbClr val="234465"/>
                </a:solidFill>
              </a:rPr>
              <a:t>Questions?</a:t>
            </a:r>
            <a:endParaRPr sz="8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5"/>
          <p:cNvSpPr txBox="1"/>
          <p:nvPr>
            <p:ph idx="12" type="sldNum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5"/>
          <p:cNvSpPr txBox="1"/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-US"/>
              <a:t>SoftUni Diamond Partners</a:t>
            </a:r>
            <a:endParaRPr/>
          </a:p>
        </p:txBody>
      </p:sp>
      <p:pic>
        <p:nvPicPr>
          <p:cNvPr id="788" name="Google Shape;788;p7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439" r="2511" t="0"/>
          <a:stretch/>
        </p:blipFill>
        <p:spPr>
          <a:xfrm>
            <a:off x="8047702" y="2547480"/>
            <a:ext cx="3624607" cy="1009449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9" name="Google Shape;789;p7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5775" l="-8168" r="-5809" t="4939"/>
          <a:stretch/>
        </p:blipFill>
        <p:spPr>
          <a:xfrm>
            <a:off x="4428390" y="1394260"/>
            <a:ext cx="3333747" cy="966545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0" name="Google Shape;790;p7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-8950" l="-20749" r="-23890" t="-8951"/>
          <a:stretch/>
        </p:blipFill>
        <p:spPr>
          <a:xfrm>
            <a:off x="753672" y="5306518"/>
            <a:ext cx="3654992" cy="1134606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1" name="Google Shape;791;p7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-16504" l="-8527" r="-13960" t="-16504"/>
          <a:stretch/>
        </p:blipFill>
        <p:spPr>
          <a:xfrm>
            <a:off x="8047702" y="1394258"/>
            <a:ext cx="3624607" cy="988894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2" name="Google Shape;792;p7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18612" y="4078083"/>
            <a:ext cx="2553730" cy="2363043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3" name="Google Shape;793;p75"/>
          <p:cNvSpPr txBox="1"/>
          <p:nvPr/>
        </p:nvSpPr>
        <p:spPr>
          <a:xfrm>
            <a:off x="11751557" y="6506199"/>
            <a:ext cx="367318" cy="2969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p75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5063" l="5838" r="4136" t="5064"/>
          <a:stretch/>
        </p:blipFill>
        <p:spPr>
          <a:xfrm>
            <a:off x="753672" y="3834175"/>
            <a:ext cx="3654992" cy="1230487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5" name="Google Shape;795;p75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08664" y="2606295"/>
            <a:ext cx="1600370" cy="1230488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6" name="Google Shape;796;p75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163241" y="2617597"/>
            <a:ext cx="1600370" cy="1207887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7" name="Google Shape;797;p75">
            <a:hlinkClick r:id="rId19"/>
          </p:cNvPr>
          <p:cNvPicPr preferRelativeResize="0"/>
          <p:nvPr/>
        </p:nvPicPr>
        <p:blipFill rotWithShape="1">
          <a:blip r:embed="rId20">
            <a:alphaModFix/>
          </a:blip>
          <a:srcRect b="-8809" l="-1863" r="-3983" t="-5711"/>
          <a:stretch/>
        </p:blipFill>
        <p:spPr>
          <a:xfrm>
            <a:off x="8046226" y="5306520"/>
            <a:ext cx="3624607" cy="1134607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8" name="Google Shape;798;p75"/>
          <p:cNvPicPr preferRelativeResize="0"/>
          <p:nvPr/>
        </p:nvPicPr>
        <p:blipFill rotWithShape="1">
          <a:blip r:embed="rId21">
            <a:alphaModFix/>
          </a:blip>
          <a:srcRect b="-8313" l="-4372" r="-2923" t="-4131"/>
          <a:stretch/>
        </p:blipFill>
        <p:spPr>
          <a:xfrm>
            <a:off x="753672" y="1394259"/>
            <a:ext cx="3390629" cy="216266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99" name="Google Shape;799;p75"/>
          <p:cNvGrpSpPr/>
          <p:nvPr/>
        </p:nvGrpSpPr>
        <p:grpSpPr>
          <a:xfrm>
            <a:off x="8046225" y="3863080"/>
            <a:ext cx="3624607" cy="1230487"/>
            <a:chOff x="8064168" y="3699000"/>
            <a:chExt cx="3608116" cy="1395000"/>
          </a:xfrm>
        </p:grpSpPr>
        <p:pic>
          <p:nvPicPr>
            <p:cNvPr descr="Logo&#10;&#10;Description automatically generated" id="800" name="Google Shape;800;p7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425478" y="3721330"/>
              <a:ext cx="2478954" cy="1312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1" name="Google Shape;801;p75"/>
            <p:cNvSpPr/>
            <p:nvPr/>
          </p:nvSpPr>
          <p:spPr>
            <a:xfrm>
              <a:off x="8064168" y="3699000"/>
              <a:ext cx="3608116" cy="1395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1417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2" name="Google Shape;802;p75">
            <a:hlinkClick r:id="rId23"/>
          </p:cNvPr>
          <p:cNvPicPr preferRelativeResize="0"/>
          <p:nvPr/>
        </p:nvPicPr>
        <p:blipFill rotWithShape="1">
          <a:blip r:embed="rId24">
            <a:alphaModFix/>
          </a:blip>
          <a:srcRect b="5775" l="-8168" r="-5809" t="4939"/>
          <a:stretch/>
        </p:blipFill>
        <p:spPr>
          <a:xfrm>
            <a:off x="4427954" y="1393728"/>
            <a:ext cx="3334615" cy="966797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3" name="Google Shape;803;p75">
            <a:hlinkClick r:id="rId25"/>
          </p:cNvPr>
          <p:cNvPicPr preferRelativeResize="0"/>
          <p:nvPr/>
        </p:nvPicPr>
        <p:blipFill rotWithShape="1">
          <a:blip r:embed="rId26">
            <a:alphaModFix/>
          </a:blip>
          <a:srcRect b="-8950" l="-20749" r="-23890" t="-8951"/>
          <a:stretch/>
        </p:blipFill>
        <p:spPr>
          <a:xfrm>
            <a:off x="752280" y="5307007"/>
            <a:ext cx="3655944" cy="113490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4" name="Google Shape;804;p75">
            <a:hlinkClick r:id="rId27"/>
          </p:cNvPr>
          <p:cNvPicPr preferRelativeResize="0"/>
          <p:nvPr/>
        </p:nvPicPr>
        <p:blipFill rotWithShape="1">
          <a:blip r:embed="rId28">
            <a:alphaModFix/>
          </a:blip>
          <a:srcRect b="-16504" l="-8527" r="-13960" t="-16504"/>
          <a:stretch/>
        </p:blipFill>
        <p:spPr>
          <a:xfrm>
            <a:off x="8048209" y="1393728"/>
            <a:ext cx="3625551" cy="98915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5" name="Google Shape;805;p75">
            <a:hlinkClick r:id="rId29"/>
          </p:cNvPr>
          <p:cNvPicPr preferRelativeResize="0"/>
          <p:nvPr/>
        </p:nvPicPr>
        <p:blipFill rotWithShape="1">
          <a:blip r:embed="rId30">
            <a:alphaModFix/>
          </a:blip>
          <a:srcRect b="-8809" l="-1863" r="-3983" t="-5711"/>
          <a:stretch/>
        </p:blipFill>
        <p:spPr>
          <a:xfrm>
            <a:off x="8046733" y="5307007"/>
            <a:ext cx="3625551" cy="1134903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6"/>
          <p:cNvSpPr txBox="1"/>
          <p:nvPr>
            <p:ph idx="12" type="sldNum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76"/>
          <p:cNvSpPr txBox="1"/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</a:pPr>
            <a:r>
              <a:rPr lang="en-US"/>
              <a:t>Educational Partners</a:t>
            </a:r>
            <a:endParaRPr/>
          </a:p>
        </p:txBody>
      </p:sp>
      <p:sp>
        <p:nvSpPr>
          <p:cNvPr id="814" name="Google Shape;814;p76"/>
          <p:cNvSpPr txBox="1"/>
          <p:nvPr/>
        </p:nvSpPr>
        <p:spPr>
          <a:xfrm>
            <a:off x="11751557" y="6506199"/>
            <a:ext cx="367318" cy="2969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5" name="Google Shape;815;p76"/>
          <p:cNvGrpSpPr/>
          <p:nvPr/>
        </p:nvGrpSpPr>
        <p:grpSpPr>
          <a:xfrm>
            <a:off x="786000" y="4239000"/>
            <a:ext cx="5037446" cy="2083029"/>
            <a:chOff x="5961000" y="3789000"/>
            <a:chExt cx="4680431" cy="2083029"/>
          </a:xfrm>
        </p:grpSpPr>
        <p:pic>
          <p:nvPicPr>
            <p:cNvPr id="816" name="Google Shape;816;p76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61000" y="3789000"/>
              <a:ext cx="4680431" cy="20830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76"/>
            <p:cNvSpPr/>
            <p:nvPr/>
          </p:nvSpPr>
          <p:spPr>
            <a:xfrm>
              <a:off x="5961000" y="3789000"/>
              <a:ext cx="4680000" cy="20700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1417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p76"/>
          <p:cNvGrpSpPr/>
          <p:nvPr/>
        </p:nvGrpSpPr>
        <p:grpSpPr>
          <a:xfrm>
            <a:off x="674700" y="1874837"/>
            <a:ext cx="5037446" cy="1395000"/>
            <a:chOff x="3081000" y="1921500"/>
            <a:chExt cx="4950000" cy="1395000"/>
          </a:xfrm>
        </p:grpSpPr>
        <p:sp>
          <p:nvSpPr>
            <p:cNvPr id="819" name="Google Shape;819;p76"/>
            <p:cNvSpPr/>
            <p:nvPr/>
          </p:nvSpPr>
          <p:spPr>
            <a:xfrm>
              <a:off x="3081000" y="1921500"/>
              <a:ext cx="4950000" cy="1395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0" name="Google Shape;820;p76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39602" y="2034000"/>
              <a:ext cx="4632796" cy="117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1" name="Google Shape;821;p76"/>
          <p:cNvGrpSpPr/>
          <p:nvPr/>
        </p:nvGrpSpPr>
        <p:grpSpPr>
          <a:xfrm>
            <a:off x="7131000" y="2002500"/>
            <a:ext cx="4113596" cy="3753000"/>
            <a:chOff x="7131000" y="2137500"/>
            <a:chExt cx="4113596" cy="3753000"/>
          </a:xfrm>
        </p:grpSpPr>
        <p:sp>
          <p:nvSpPr>
            <p:cNvPr id="822" name="Google Shape;822;p76"/>
            <p:cNvSpPr/>
            <p:nvPr/>
          </p:nvSpPr>
          <p:spPr>
            <a:xfrm>
              <a:off x="7131000" y="2934000"/>
              <a:ext cx="4113596" cy="2160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3" name="Google Shape;823;p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11298" y="2137500"/>
              <a:ext cx="3753000" cy="3753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7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1" name="Google Shape;831;p77"/>
          <p:cNvSpPr txBox="1"/>
          <p:nvPr>
            <p:ph idx="1" type="body"/>
          </p:nvPr>
        </p:nvSpPr>
        <p:spPr>
          <a:xfrm>
            <a:off x="190402" y="1269001"/>
            <a:ext cx="11818200" cy="5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60362" lvl="0" marL="36036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This course (slides, examples, demos, exercises, homework, documents, videos and other assets) is </a:t>
            </a:r>
            <a:r>
              <a:rPr b="1" lang="en-US"/>
              <a:t>copyrighted content</a:t>
            </a:r>
            <a:endParaRPr/>
          </a:p>
          <a:p>
            <a:pPr indent="-360362" lvl="0" marL="360362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Unauthorized copy, reproduction or use is illegal</a:t>
            </a:r>
            <a:endParaRPr/>
          </a:p>
          <a:p>
            <a:pPr indent="-360362" lvl="0" marL="360362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© SoftUni – https://about.softuni.bg</a:t>
            </a:r>
            <a:endParaRPr/>
          </a:p>
          <a:p>
            <a:pPr indent="-360362" lvl="0" marL="360362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© Software University –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https://softuni.bg</a:t>
            </a:r>
            <a:endParaRPr/>
          </a:p>
        </p:txBody>
      </p:sp>
      <p:pic>
        <p:nvPicPr>
          <p:cNvPr descr="License" id="832" name="Google Shape;83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5023" y="4445455"/>
            <a:ext cx="1930977" cy="204354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77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License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8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1" name="Google Shape;841;p78"/>
          <p:cNvSpPr txBox="1"/>
          <p:nvPr>
            <p:ph idx="4294967295" type="body"/>
          </p:nvPr>
        </p:nvSpPr>
        <p:spPr>
          <a:xfrm>
            <a:off x="190404" y="1179000"/>
            <a:ext cx="8695500" cy="5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60362" lvl="0" marL="3603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– High-Quality Education, Profession and Job for Software Developers</a:t>
            </a:r>
            <a:endParaRPr/>
          </a:p>
          <a:p>
            <a:pPr indent="-360362" lvl="1" marL="803275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about.softuni.bg</a:t>
            </a:r>
            <a:r>
              <a:rPr lang="en-US" sz="3000"/>
              <a:t>,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softuni.org</a:t>
            </a:r>
            <a:r>
              <a:rPr lang="en-US" sz="3000"/>
              <a:t> </a:t>
            </a:r>
            <a:endParaRPr/>
          </a:p>
          <a:p>
            <a:pPr indent="-360362" lvl="0" marL="3603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Foundation</a:t>
            </a:r>
            <a:endParaRPr sz="3200"/>
          </a:p>
          <a:p>
            <a:pPr indent="-360362" lvl="1" marL="803275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softuni.foundation</a:t>
            </a:r>
            <a:endParaRPr sz="3000"/>
          </a:p>
          <a:p>
            <a:pPr indent="-360362" lvl="0" marL="3603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@ Facebook</a:t>
            </a:r>
            <a:endParaRPr/>
          </a:p>
          <a:p>
            <a:pPr indent="-360362" lvl="1" marL="803275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facebook.com/SoftwareUniversity</a:t>
            </a:r>
            <a:endParaRPr sz="3000"/>
          </a:p>
          <a:p>
            <a:pPr indent="-360362" lvl="0" marL="360362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Forums</a:t>
            </a:r>
            <a:endParaRPr/>
          </a:p>
          <a:p>
            <a:pPr indent="-360362" lvl="1" marL="803275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7"/>
              </a:rPr>
              <a:t>forum.softuni.bg</a:t>
            </a:r>
            <a:endParaRPr sz="3000"/>
          </a:p>
        </p:txBody>
      </p:sp>
      <p:sp>
        <p:nvSpPr>
          <p:cNvPr id="842" name="Google Shape;842;p78"/>
          <p:cNvSpPr txBox="1"/>
          <p:nvPr>
            <p:ph type="title"/>
          </p:nvPr>
        </p:nvSpPr>
        <p:spPr>
          <a:xfrm>
            <a:off x="172286" y="108873"/>
            <a:ext cx="9742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Software University (SoftUni)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"/>
          <p:cNvSpPr txBox="1"/>
          <p:nvPr>
            <p:ph idx="12" type="sldNum"/>
          </p:nvPr>
        </p:nvSpPr>
        <p:spPr>
          <a:xfrm>
            <a:off x="11753030" y="6507000"/>
            <a:ext cx="367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3"/>
          <p:cNvSpPr txBox="1"/>
          <p:nvPr>
            <p:ph idx="1" type="body"/>
          </p:nvPr>
        </p:nvSpPr>
        <p:spPr>
          <a:xfrm>
            <a:off x="190402" y="1404000"/>
            <a:ext cx="11818200" cy="5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500"/>
              <a:buNone/>
            </a:pPr>
            <a:r>
              <a:rPr b="1" lang="en-US" sz="11500">
                <a:solidFill>
                  <a:schemeClr val="lt1"/>
                </a:solidFill>
              </a:rPr>
              <a:t>sli.do</a:t>
            </a:r>
            <a:endParaRPr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</a:pPr>
            <a:r>
              <a:rPr b="1" lang="en-US" sz="11500"/>
              <a:t>#Unity3D-Basics</a:t>
            </a:r>
            <a:endParaRPr b="1" sz="11500"/>
          </a:p>
        </p:txBody>
      </p:sp>
      <p:sp>
        <p:nvSpPr>
          <p:cNvPr id="614" name="Google Shape;614;p53"/>
          <p:cNvSpPr txBox="1"/>
          <p:nvPr>
            <p:ph type="title"/>
          </p:nvPr>
        </p:nvSpPr>
        <p:spPr>
          <a:xfrm>
            <a:off x="190406" y="100750"/>
            <a:ext cx="9715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Have a Question?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Tag, Layers &amp; Sorting Layers</a:t>
            </a:r>
            <a:endParaRPr/>
          </a:p>
        </p:txBody>
      </p:sp>
      <p:sp>
        <p:nvSpPr>
          <p:cNvPr id="620" name="Google Shape;620;p54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100" y="1977900"/>
            <a:ext cx="1447800" cy="116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5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-431672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Tags</a:t>
            </a:r>
            <a:endParaRPr sz="3198"/>
          </a:p>
          <a:p>
            <a:pPr indent="-418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98"/>
              <a:buChar char="▪"/>
            </a:pPr>
            <a:r>
              <a:rPr lang="en-US" sz="2998"/>
              <a:t>A way to sort from code</a:t>
            </a:r>
            <a:endParaRPr sz="3198"/>
          </a:p>
          <a:p>
            <a:pPr indent="-4316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Layers</a:t>
            </a:r>
            <a:endParaRPr sz="3198"/>
          </a:p>
          <a:p>
            <a:pPr indent="-418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98"/>
              <a:buChar char="▪"/>
            </a:pPr>
            <a:r>
              <a:rPr lang="en-US" sz="2998"/>
              <a:t>A way to sort from Unity</a:t>
            </a:r>
            <a:endParaRPr sz="3198"/>
          </a:p>
          <a:p>
            <a:pPr indent="-4316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Sorting Layers</a:t>
            </a:r>
            <a:endParaRPr sz="3198"/>
          </a:p>
          <a:p>
            <a:pPr indent="-4189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98"/>
              <a:buChar char="▪"/>
            </a:pPr>
            <a:r>
              <a:rPr lang="en-US" sz="2998"/>
              <a:t>A way set rendering order</a:t>
            </a:r>
            <a:endParaRPr sz="2998"/>
          </a:p>
        </p:txBody>
      </p:sp>
      <p:sp>
        <p:nvSpPr>
          <p:cNvPr id="628" name="Google Shape;628;p55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sz="2800"/>
              <a:t>Tag, Layers &amp; Sorting Layers</a:t>
            </a:r>
            <a:endParaRPr sz="2800">
              <a:solidFill>
                <a:srgbClr val="EC9D11"/>
              </a:solidFill>
            </a:endParaRPr>
          </a:p>
        </p:txBody>
      </p:sp>
      <p:pic>
        <p:nvPicPr>
          <p:cNvPr id="629" name="Google Shape;62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1850" y="2486025"/>
            <a:ext cx="40767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6"/>
          <p:cNvSpPr txBox="1"/>
          <p:nvPr>
            <p:ph type="title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en-US"/>
              <a:t>Mesh, Model, Importing &amp; Prefabs</a:t>
            </a:r>
            <a:endParaRPr/>
          </a:p>
        </p:txBody>
      </p:sp>
      <p:sp>
        <p:nvSpPr>
          <p:cNvPr id="635" name="Google Shape;635;p56"/>
          <p:cNvSpPr txBox="1"/>
          <p:nvPr>
            <p:ph idx="12" type="sldNum"/>
          </p:nvPr>
        </p:nvSpPr>
        <p:spPr>
          <a:xfrm>
            <a:off x="11823700" y="6507163"/>
            <a:ext cx="368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450" y="1860525"/>
            <a:ext cx="1726900" cy="172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7"/>
          <p:cNvSpPr txBox="1"/>
          <p:nvPr>
            <p:ph idx="1" type="body"/>
          </p:nvPr>
        </p:nvSpPr>
        <p:spPr>
          <a:xfrm>
            <a:off x="1673561" y="1121143"/>
            <a:ext cx="103218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-444372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Polygons/Faces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Edges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Vertices</a:t>
            </a:r>
            <a:endParaRPr/>
          </a:p>
        </p:txBody>
      </p:sp>
      <p:sp>
        <p:nvSpPr>
          <p:cNvPr id="643" name="Google Shape;643;p57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exactly is Mesh?</a:t>
            </a:r>
            <a:endParaRPr b="1"/>
          </a:p>
        </p:txBody>
      </p:sp>
      <p:pic>
        <p:nvPicPr>
          <p:cNvPr id="644" name="Google Shape;644;p57"/>
          <p:cNvPicPr preferRelativeResize="0"/>
          <p:nvPr/>
        </p:nvPicPr>
        <p:blipFill rotWithShape="1">
          <a:blip r:embed="rId3">
            <a:alphaModFix/>
          </a:blip>
          <a:srcRect b="0" l="19953" r="22092" t="0"/>
          <a:stretch/>
        </p:blipFill>
        <p:spPr>
          <a:xfrm>
            <a:off x="7509275" y="1227525"/>
            <a:ext cx="2980024" cy="2778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19050">
              <a:srgbClr val="000000">
                <a:alpha val="49803"/>
              </a:srgbClr>
            </a:outerShdw>
          </a:effectLst>
        </p:spPr>
      </p:pic>
      <p:pic>
        <p:nvPicPr>
          <p:cNvPr id="645" name="Google Shape;64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075" y="3602624"/>
            <a:ext cx="4304675" cy="232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8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44372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Mesh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Materials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Animations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Popular formats</a:t>
            </a:r>
            <a:endParaRPr/>
          </a:p>
          <a:p>
            <a:pPr indent="-43167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/>
              <a:t>.fbx, .3ds, .mb, .obj </a:t>
            </a:r>
            <a:endParaRPr/>
          </a:p>
        </p:txBody>
      </p:sp>
      <p:sp>
        <p:nvSpPr>
          <p:cNvPr id="652" name="Google Shape;652;p58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is Model?</a:t>
            </a:r>
            <a:endParaRPr b="1"/>
          </a:p>
        </p:txBody>
      </p:sp>
      <p:pic>
        <p:nvPicPr>
          <p:cNvPr id="653" name="Google Shape;6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0396" y="2021700"/>
            <a:ext cx="5151900" cy="339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240000" dist="952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9"/>
          <p:cNvSpPr txBox="1"/>
          <p:nvPr>
            <p:ph idx="1" type="body"/>
          </p:nvPr>
        </p:nvSpPr>
        <p:spPr>
          <a:xfrm>
            <a:off x="1934075" y="1140875"/>
            <a:ext cx="10179600" cy="5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444372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Model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Rig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Animation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Materials</a:t>
            </a:r>
            <a:endParaRPr/>
          </a:p>
          <a:p>
            <a:pPr indent="-4443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Model vs Prefab  </a:t>
            </a:r>
            <a:endParaRPr/>
          </a:p>
        </p:txBody>
      </p:sp>
      <p:sp>
        <p:nvSpPr>
          <p:cNvPr id="660" name="Google Shape;660;p59"/>
          <p:cNvSpPr txBox="1"/>
          <p:nvPr>
            <p:ph type="title"/>
          </p:nvPr>
        </p:nvSpPr>
        <p:spPr>
          <a:xfrm>
            <a:off x="1296957" y="100750"/>
            <a:ext cx="862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Importing &amp; Prefabs </a:t>
            </a:r>
            <a:endParaRPr b="1"/>
          </a:p>
        </p:txBody>
      </p:sp>
      <p:pic>
        <p:nvPicPr>
          <p:cNvPr id="661" name="Google Shape;66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7375" y="2684000"/>
            <a:ext cx="3246675" cy="37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3700" y="1055850"/>
            <a:ext cx="3012426" cy="345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240000" dist="952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